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71" r:id="rId2"/>
    <p:sldId id="256" r:id="rId3"/>
    <p:sldId id="272" r:id="rId4"/>
    <p:sldId id="270" r:id="rId5"/>
    <p:sldId id="257" r:id="rId6"/>
    <p:sldId id="258" r:id="rId7"/>
    <p:sldId id="273" r:id="rId8"/>
    <p:sldId id="259" r:id="rId9"/>
    <p:sldId id="260" r:id="rId10"/>
    <p:sldId id="261" r:id="rId11"/>
    <p:sldId id="262" r:id="rId12"/>
    <p:sldId id="263" r:id="rId13"/>
    <p:sldId id="264" r:id="rId14"/>
    <p:sldId id="265" r:id="rId15"/>
    <p:sldId id="266" r:id="rId16"/>
    <p:sldId id="267" r:id="rId17"/>
    <p:sldId id="268"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44107D-E8D3-4ADC-A3A7-32CCF5291BB2}"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308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2411065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1012514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lvl2pPr>
              <a:lnSpc>
                <a:spcPct val="150000"/>
              </a:lnSpc>
              <a:spcBef>
                <a:spcPts val="0"/>
              </a:spcBef>
              <a:spcAft>
                <a:spcPts val="0"/>
              </a:spcAft>
              <a:defRPr sz="2400"/>
            </a:lvl2pPr>
            <a:lvl3pPr>
              <a:lnSpc>
                <a:spcPct val="150000"/>
              </a:lnSpc>
              <a:spcBef>
                <a:spcPts val="0"/>
              </a:spcBef>
              <a:spcAft>
                <a:spcPts val="0"/>
              </a:spcAft>
              <a:defRPr sz="2000"/>
            </a:lvl3pPr>
            <a:lvl4pPr>
              <a:lnSpc>
                <a:spcPct val="150000"/>
              </a:lnSpc>
              <a:spcBef>
                <a:spcPts val="0"/>
              </a:spcBef>
              <a:spcAft>
                <a:spcPts val="0"/>
              </a:spcAft>
              <a:defRPr sz="1800"/>
            </a:lvl4pPr>
            <a:lvl5pPr>
              <a:lnSpc>
                <a:spcPct val="150000"/>
              </a:lnSpc>
              <a:spcBef>
                <a:spcPts val="0"/>
              </a:spcBef>
              <a:spcAft>
                <a:spcPts val="0"/>
              </a:spcAft>
              <a:defRPr sz="1600"/>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251317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94968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644107D-E8D3-4ADC-A3A7-32CCF5291BB2}"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588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212027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2091485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217961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9260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16CCFFD-C001-43F2-A21B-D5F4B9EC8E68}" type="datetimeFigureOut">
              <a:rPr lang="zh-CN" altLang="en-US" smtClean="0"/>
              <a:t>2020/9/5</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1127495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316CCFFD-C001-43F2-A21B-D5F4B9EC8E68}" type="datetimeFigureOut">
              <a:rPr lang="zh-CN" altLang="en-US" smtClean="0"/>
              <a:t>2020/9/5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644107D-E8D3-4ADC-A3A7-32CCF5291BB2}" type="slidenum">
              <a:rPr lang="zh-CN" altLang="en-US" smtClean="0"/>
              <a:t>‹#›</a:t>
            </a:fld>
            <a:endParaRPr lang="zh-CN" altLang="en-US"/>
          </a:p>
        </p:txBody>
      </p:sp>
    </p:spTree>
    <p:extLst>
      <p:ext uri="{BB962C8B-B14F-4D97-AF65-F5344CB8AC3E}">
        <p14:creationId xmlns:p14="http://schemas.microsoft.com/office/powerpoint/2010/main" val="1875536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16CCFFD-C001-43F2-A21B-D5F4B9EC8E68}" type="datetimeFigureOut">
              <a:rPr lang="zh-CN" altLang="en-US" smtClean="0"/>
              <a:t>2020/9/5</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644107D-E8D3-4ADC-A3A7-32CCF5291BB2}"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783703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ctr"/>
            <a:r>
              <a:rPr lang="zh-CN" altLang="en-US" dirty="0" smtClean="0"/>
              <a:t>第</a:t>
            </a:r>
            <a:r>
              <a:rPr lang="en-US" altLang="zh-CN" dirty="0" smtClean="0"/>
              <a:t>9</a:t>
            </a:r>
            <a:r>
              <a:rPr lang="zh-CN" altLang="en-US" dirty="0" smtClean="0"/>
              <a:t>章</a:t>
            </a:r>
            <a:r>
              <a:rPr lang="en-US" altLang="zh-CN" dirty="0" smtClean="0"/>
              <a:t/>
            </a:r>
            <a:br>
              <a:rPr lang="en-US" altLang="zh-CN" dirty="0" smtClean="0"/>
            </a:br>
            <a:r>
              <a:rPr lang="en-US" altLang="zh-CN" dirty="0" smtClean="0"/>
              <a:t/>
            </a:r>
            <a:br>
              <a:rPr lang="en-US" altLang="zh-CN" dirty="0" smtClean="0"/>
            </a:br>
            <a:r>
              <a:rPr lang="zh-CN" altLang="en-US" dirty="0"/>
              <a:t>信息技术前沿</a:t>
            </a:r>
          </a:p>
        </p:txBody>
      </p:sp>
    </p:spTree>
    <p:extLst>
      <p:ext uri="{BB962C8B-B14F-4D97-AF65-F5344CB8AC3E}">
        <p14:creationId xmlns:p14="http://schemas.microsoft.com/office/powerpoint/2010/main" val="1019780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9.2.4  </a:t>
            </a:r>
            <a:r>
              <a:rPr lang="zh-CN" altLang="en-US" b="1" i="0" u="none" strike="noStrike" kern="2200" baseline="0" smtClean="0">
                <a:latin typeface="等线" panose="02010600030101010101" pitchFamily="2" charset="-122"/>
                <a:ea typeface="等线" panose="02010600030101010101" pitchFamily="2" charset="-122"/>
              </a:rPr>
              <a:t>高性能计算的关键技术与挑战</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a:xfrm>
            <a:off x="1097280" y="1845733"/>
            <a:ext cx="10058400" cy="4443855"/>
          </a:xfrm>
        </p:spPr>
        <p:txBody>
          <a:bodyPr>
            <a:normAutofit/>
          </a:bodyPr>
          <a:lstStyle/>
          <a:p>
            <a:pPr marR="0" lvl="0" rtl="0"/>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 高性能计算的关键特性</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）可扩展性：</a:t>
            </a:r>
          </a:p>
          <a:p>
            <a:pPr marR="0" lvl="3" rtl="0"/>
            <a:r>
              <a:rPr lang="zh-CN" altLang="en-US" b="1" i="0" u="none" strike="noStrike" kern="100" baseline="0" dirty="0" smtClean="0">
                <a:latin typeface="等线" panose="02010600030101010101" pitchFamily="2" charset="-122"/>
                <a:ea typeface="等线" panose="02010600030101010101" pitchFamily="2" charset="-122"/>
              </a:rPr>
              <a:t>体系结构的可</a:t>
            </a:r>
            <a:r>
              <a:rPr lang="zh-CN" altLang="en-US" b="1" i="0" u="none" strike="noStrike" kern="100" baseline="0" dirty="0" smtClean="0">
                <a:latin typeface="等线" panose="02010600030101010101" pitchFamily="2" charset="-122"/>
                <a:ea typeface="等线" panose="02010600030101010101" pitchFamily="2" charset="-122"/>
              </a:rPr>
              <a:t>扩展性</a:t>
            </a:r>
            <a:r>
              <a:rPr lang="en-US" altLang="zh-CN" b="1" i="0" u="none" strike="noStrike" kern="100" baseline="0" dirty="0" smtClean="0">
                <a:latin typeface="等线" panose="02010600030101010101" pitchFamily="2" charset="-122"/>
                <a:ea typeface="等线" panose="02010600030101010101" pitchFamily="2" charset="-122"/>
              </a:rPr>
              <a:t>	</a:t>
            </a:r>
            <a:r>
              <a:rPr lang="zh-CN" altLang="en-US" b="1" i="0" u="none" strike="noStrike" kern="100" baseline="0" dirty="0" smtClean="0">
                <a:latin typeface="等线" panose="02010600030101010101" pitchFamily="2" charset="-122"/>
                <a:ea typeface="等线" panose="02010600030101010101" pitchFamily="2" charset="-122"/>
              </a:rPr>
              <a:t>系统软件</a:t>
            </a:r>
            <a:r>
              <a:rPr lang="zh-CN" altLang="en-US" b="1" i="0" u="none" strike="noStrike" kern="100" baseline="0" dirty="0" smtClean="0">
                <a:latin typeface="等线" panose="02010600030101010101" pitchFamily="2" charset="-122"/>
                <a:ea typeface="等线" panose="02010600030101010101" pitchFamily="2" charset="-122"/>
              </a:rPr>
              <a:t>的可</a:t>
            </a:r>
            <a:r>
              <a:rPr lang="zh-CN" altLang="en-US" b="1" i="0" u="none" strike="noStrike" kern="100" baseline="0" dirty="0" smtClean="0">
                <a:latin typeface="等线" panose="02010600030101010101" pitchFamily="2" charset="-122"/>
                <a:ea typeface="等线" panose="02010600030101010101" pitchFamily="2" charset="-122"/>
              </a:rPr>
              <a:t>扩展性</a:t>
            </a:r>
            <a:r>
              <a:rPr lang="en-US" altLang="zh-CN" b="1" i="0" u="none" strike="noStrike" kern="100" baseline="0" dirty="0" smtClean="0">
                <a:latin typeface="等线" panose="02010600030101010101" pitchFamily="2" charset="-122"/>
                <a:ea typeface="等线" panose="02010600030101010101" pitchFamily="2" charset="-122"/>
              </a:rPr>
              <a:t>	</a:t>
            </a:r>
            <a:r>
              <a:rPr lang="zh-CN" altLang="en-US" b="1" i="0" u="none" strike="noStrike" kern="100" baseline="0" dirty="0" smtClean="0">
                <a:latin typeface="等线" panose="02010600030101010101" pitchFamily="2" charset="-122"/>
                <a:ea typeface="等线" panose="02010600030101010101" pitchFamily="2" charset="-122"/>
              </a:rPr>
              <a:t>并行算法</a:t>
            </a:r>
            <a:r>
              <a:rPr lang="zh-CN" altLang="en-US" b="1" i="0" u="none" strike="noStrike" kern="100" baseline="0" dirty="0" smtClean="0">
                <a:latin typeface="等线" panose="02010600030101010101" pitchFamily="2" charset="-122"/>
                <a:ea typeface="等线" panose="02010600030101010101" pitchFamily="2" charset="-122"/>
              </a:rPr>
              <a:t>的可扩展性</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）友善性：</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）可用性：</a:t>
            </a:r>
          </a:p>
          <a:p>
            <a:pPr marR="0" lvl="0" rtl="0"/>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 高性能计算面临的挑战</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）功耗挑战</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）可靠性的挑战</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）应用效率挑战</a:t>
            </a:r>
            <a:endParaRPr lang="zh-CN" altLang="en-US" b="1" i="0" u="none" strike="noStrike" kern="100"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748605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9.3  </a:t>
            </a:r>
            <a:r>
              <a:rPr lang="zh-CN" altLang="en-US" b="1" i="0" u="none" strike="noStrike" kern="2200" baseline="0" smtClean="0">
                <a:latin typeface="等线" panose="02010600030101010101" pitchFamily="2" charset="-122"/>
                <a:ea typeface="等线" panose="02010600030101010101" pitchFamily="2" charset="-122"/>
              </a:rPr>
              <a:t>物联网技术</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a:xfrm>
            <a:off x="1097280" y="1845733"/>
            <a:ext cx="10058400" cy="4468569"/>
          </a:xfrm>
        </p:spPr>
        <p:txBody>
          <a:bodyPr>
            <a:normAutofit lnSpcReduction="10000"/>
          </a:bodyPr>
          <a:lstStyle/>
          <a:p>
            <a:pPr marR="0" lvl="0" rtl="0"/>
            <a:r>
              <a:rPr lang="en-US" altLang="zh-CN" sz="2800" b="1" i="0" u="none" strike="noStrike" kern="100" baseline="0" dirty="0" smtClean="0">
                <a:latin typeface="等线 Light" panose="02010600030101010101" pitchFamily="2" charset="-122"/>
                <a:ea typeface="等线 Light" panose="02010600030101010101" pitchFamily="2" charset="-122"/>
              </a:rPr>
              <a:t>9.3.1  </a:t>
            </a:r>
            <a:r>
              <a:rPr lang="zh-CN" altLang="en-US" sz="2800" b="1" i="0" u="none" strike="noStrike" kern="100" baseline="0" dirty="0" smtClean="0">
                <a:latin typeface="等线 Light" panose="02010600030101010101" pitchFamily="2" charset="-122"/>
                <a:ea typeface="等线 Light" panose="02010600030101010101" pitchFamily="2" charset="-122"/>
              </a:rPr>
              <a:t>物联网基础</a:t>
            </a:r>
          </a:p>
          <a:p>
            <a:pPr marR="0" lvl="1" rtl="0"/>
            <a:r>
              <a:rPr lang="en-US" altLang="zh-CN" b="1" i="0" u="none" strike="noStrike" kern="100" baseline="0" dirty="0" smtClean="0">
                <a:solidFill>
                  <a:srgbClr val="333333"/>
                </a:solidFill>
                <a:latin typeface="微软雅黑" panose="020B0503020204020204" pitchFamily="34" charset="-122"/>
                <a:ea typeface="微软雅黑" panose="020B0503020204020204" pitchFamily="34" charset="-122"/>
              </a:rPr>
              <a:t>1.</a:t>
            </a:r>
            <a:r>
              <a:rPr lang="zh-CN" altLang="en-US" b="1" i="0" u="none" strike="noStrike" kern="100" baseline="0" dirty="0" smtClean="0">
                <a:solidFill>
                  <a:srgbClr val="333333"/>
                </a:solidFill>
                <a:latin typeface="等线" panose="02010600030101010101" pitchFamily="2" charset="-122"/>
                <a:ea typeface="等线" panose="02010600030101010101" pitchFamily="2" charset="-122"/>
              </a:rPr>
              <a:t> 物联网的发展</a:t>
            </a:r>
          </a:p>
          <a:p>
            <a:pPr marR="0" lvl="1" rtl="0"/>
            <a:r>
              <a:rPr lang="en-US" altLang="zh-CN" b="1" i="0" u="none" strike="noStrike" kern="100" baseline="0" dirty="0" smtClean="0">
                <a:latin typeface="等线" panose="02010600030101010101" pitchFamily="2" charset="-122"/>
                <a:ea typeface="等线" panose="02010600030101010101" pitchFamily="2" charset="-122"/>
              </a:rPr>
              <a:t>2.</a:t>
            </a:r>
            <a:r>
              <a:rPr lang="zh-CN" altLang="en-US" b="1" i="0" u="none" strike="noStrike" kern="100" baseline="0" dirty="0" smtClean="0">
                <a:latin typeface="等线" panose="02010600030101010101" pitchFamily="2" charset="-122"/>
                <a:ea typeface="等线" panose="02010600030101010101" pitchFamily="2" charset="-122"/>
              </a:rPr>
              <a:t> 物联网的概念</a:t>
            </a:r>
          </a:p>
          <a:p>
            <a:pPr marR="0" lvl="1" rtl="0"/>
            <a:r>
              <a:rPr lang="en-US" altLang="zh-CN" b="1" i="0" u="none" strike="noStrike" kern="100" baseline="0" dirty="0" smtClean="0">
                <a:latin typeface="等线" panose="02010600030101010101" pitchFamily="2" charset="-122"/>
                <a:ea typeface="等线" panose="02010600030101010101" pitchFamily="2" charset="-122"/>
              </a:rPr>
              <a:t>3.</a:t>
            </a:r>
            <a:r>
              <a:rPr lang="zh-CN" altLang="en-US" b="1" i="0" u="none" strike="noStrike" kern="100" baseline="0" dirty="0" smtClean="0">
                <a:latin typeface="等线" panose="02010600030101010101" pitchFamily="2" charset="-122"/>
                <a:ea typeface="等线" panose="02010600030101010101" pitchFamily="2" charset="-122"/>
              </a:rPr>
              <a:t> 物联网的特征</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）全面</a:t>
            </a:r>
            <a:r>
              <a:rPr lang="zh-CN" altLang="en-US" b="1" i="0" u="none" strike="noStrike" kern="100" baseline="0" dirty="0" smtClean="0">
                <a:latin typeface="等线 Light" panose="02010600030101010101" pitchFamily="2" charset="-122"/>
                <a:ea typeface="等线 Light" panose="02010600030101010101" pitchFamily="2" charset="-122"/>
              </a:rPr>
              <a:t>感知</a:t>
            </a:r>
            <a:endParaRPr lang="zh-CN" altLang="en-US" b="1" i="0" u="none" strike="noStrike" kern="100" baseline="0" dirty="0" smtClean="0">
              <a:latin typeface="等线 Light" panose="02010600030101010101" pitchFamily="2" charset="-122"/>
              <a:ea typeface="等线 Light" panose="02010600030101010101" pitchFamily="2" charset="-122"/>
            </a:endParaRP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）可靠</a:t>
            </a:r>
            <a:r>
              <a:rPr lang="zh-CN" altLang="en-US" b="1" i="0" u="none" strike="noStrike" kern="100" baseline="0" dirty="0" smtClean="0">
                <a:latin typeface="等线 Light" panose="02010600030101010101" pitchFamily="2" charset="-122"/>
                <a:ea typeface="等线 Light" panose="02010600030101010101" pitchFamily="2" charset="-122"/>
              </a:rPr>
              <a:t>传递</a:t>
            </a:r>
            <a:endParaRPr lang="zh-CN" altLang="en-US" b="1" i="0" u="none" strike="noStrike" kern="100" baseline="0" dirty="0" smtClean="0">
              <a:latin typeface="等线 Light" panose="02010600030101010101" pitchFamily="2" charset="-122"/>
              <a:ea typeface="等线 Light" panose="02010600030101010101" pitchFamily="2" charset="-122"/>
            </a:endParaRP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）智能</a:t>
            </a:r>
            <a:r>
              <a:rPr lang="zh-CN" altLang="en-US" b="1" i="0" u="none" strike="noStrike" kern="100" baseline="0" dirty="0" smtClean="0">
                <a:latin typeface="等线 Light" panose="02010600030101010101" pitchFamily="2" charset="-122"/>
                <a:ea typeface="等线 Light" panose="02010600030101010101" pitchFamily="2" charset="-122"/>
              </a:rPr>
              <a:t>处理</a:t>
            </a:r>
            <a:endParaRPr lang="zh-CN" altLang="en-US" b="1" i="0" u="none" strike="noStrike" kern="100" baseline="0" dirty="0" smtClean="0">
              <a:latin typeface="等线 Light" panose="02010600030101010101" pitchFamily="2" charset="-122"/>
              <a:ea typeface="等线 Light" panose="02010600030101010101" pitchFamily="2" charset="-122"/>
            </a:endParaRPr>
          </a:p>
          <a:p>
            <a:pPr marR="0" lvl="1" rtl="0"/>
            <a:r>
              <a:rPr lang="en-US" altLang="zh-CN" b="1" i="0" u="none" strike="noStrike" kern="100" baseline="0" dirty="0" smtClean="0">
                <a:latin typeface="等线" panose="02010600030101010101" pitchFamily="2" charset="-122"/>
                <a:ea typeface="等线" panose="02010600030101010101" pitchFamily="2" charset="-122"/>
              </a:rPr>
              <a:t>4.</a:t>
            </a:r>
            <a:r>
              <a:rPr lang="zh-CN" altLang="en-US" b="1" i="0" u="none" strike="noStrike" kern="100" baseline="0" dirty="0" smtClean="0">
                <a:latin typeface="等线" panose="02010600030101010101" pitchFamily="2" charset="-122"/>
                <a:ea typeface="等线" panose="02010600030101010101" pitchFamily="2" charset="-122"/>
              </a:rPr>
              <a:t> 物联网的意义及趋势</a:t>
            </a:r>
          </a:p>
          <a:p>
            <a:pPr marR="0" lvl="1" rtl="0"/>
            <a:r>
              <a:rPr lang="en-US" altLang="zh-CN" b="1" i="0" u="none" strike="noStrike" kern="100" baseline="0" dirty="0" smtClean="0">
                <a:latin typeface="等线" panose="02010600030101010101" pitchFamily="2" charset="-122"/>
                <a:ea typeface="等线" panose="02010600030101010101" pitchFamily="2" charset="-122"/>
              </a:rPr>
              <a:t>5.</a:t>
            </a:r>
            <a:r>
              <a:rPr lang="zh-CN" altLang="en-US" b="1" i="0" u="none" strike="noStrike" kern="100" baseline="0" dirty="0" smtClean="0">
                <a:latin typeface="等线" panose="02010600030101010101" pitchFamily="2" charset="-122"/>
                <a:ea typeface="等线" panose="02010600030101010101" pitchFamily="2" charset="-122"/>
              </a:rPr>
              <a:t> 物联网的应用</a:t>
            </a:r>
            <a:endParaRPr lang="zh-CN" altLang="en-US" b="1" i="0" u="none" strike="noStrike" kern="100" baseline="0" dirty="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1615119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9.3.2  </a:t>
            </a:r>
            <a:r>
              <a:rPr lang="zh-CN" altLang="en-US" b="1" i="0" u="none" strike="noStrike" kern="2200" baseline="0" smtClean="0">
                <a:latin typeface="等线" panose="02010600030101010101" pitchFamily="2" charset="-122"/>
                <a:ea typeface="等线" panose="02010600030101010101" pitchFamily="2" charset="-122"/>
              </a:rPr>
              <a:t>物联网的体系结构及关键技术</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1" i="0" u="none" strike="noStrike" kern="100" baseline="0" smtClean="0">
                <a:latin typeface="等线 Light" panose="02010600030101010101" pitchFamily="2" charset="-122"/>
                <a:ea typeface="等线 Light" panose="02010600030101010101" pitchFamily="2" charset="-122"/>
              </a:rPr>
              <a:t>1.</a:t>
            </a:r>
            <a:r>
              <a:rPr lang="zh-CN" altLang="en-US" b="1" i="0" u="none" strike="noStrike" kern="100" baseline="0" smtClean="0">
                <a:latin typeface="等线 Light" panose="02010600030101010101" pitchFamily="2" charset="-122"/>
                <a:ea typeface="等线 Light" panose="02010600030101010101" pitchFamily="2" charset="-122"/>
              </a:rPr>
              <a:t> 物联网的体系结构</a:t>
            </a:r>
          </a:p>
          <a:p>
            <a:pPr marR="0" lvl="2" rtl="0"/>
            <a:r>
              <a:rPr lang="zh-CN" altLang="en-US" b="1" i="0" u="none" strike="noStrike" kern="100" baseline="0" smtClean="0">
                <a:latin typeface="等线 Light" panose="02010600030101010101" pitchFamily="2" charset="-122"/>
                <a:ea typeface="等线 Light" panose="02010600030101010101" pitchFamily="2" charset="-122"/>
              </a:rPr>
              <a:t>物联网体系结构通常分为四层：感知层、网络层、服务管理层和应用层。</a:t>
            </a:r>
          </a:p>
          <a:p>
            <a:pPr marR="0" lvl="0" rtl="0"/>
            <a:r>
              <a:rPr lang="en-US" altLang="zh-CN" b="1" i="0" u="none" strike="noStrike" kern="100" baseline="0" smtClean="0">
                <a:latin typeface="等线 Light" panose="02010600030101010101" pitchFamily="2" charset="-122"/>
                <a:ea typeface="等线 Light" panose="02010600030101010101" pitchFamily="2" charset="-122"/>
              </a:rPr>
              <a:t>2.</a:t>
            </a:r>
            <a:r>
              <a:rPr lang="zh-CN" altLang="en-US" b="1" i="0" u="none" strike="noStrike" kern="100" baseline="0" smtClean="0">
                <a:latin typeface="等线 Light" panose="02010600030101010101" pitchFamily="2" charset="-122"/>
                <a:ea typeface="等线 Light" panose="02010600030101010101" pitchFamily="2" charset="-122"/>
              </a:rPr>
              <a:t> 物联网体系的关键技术</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1</a:t>
            </a:r>
            <a:r>
              <a:rPr lang="zh-CN" altLang="en-US" b="1" i="0" u="none" strike="noStrike" kern="100" baseline="0" smtClean="0">
                <a:latin typeface="等线 Light" panose="02010600030101010101" pitchFamily="2" charset="-122"/>
                <a:ea typeface="等线 Light" panose="02010600030101010101" pitchFamily="2" charset="-122"/>
              </a:rPr>
              <a:t>）感知与识别技术</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2</a:t>
            </a:r>
            <a:r>
              <a:rPr lang="zh-CN" altLang="en-US" b="1" i="0" u="none" strike="noStrike" kern="100" baseline="0" smtClean="0">
                <a:latin typeface="等线 Light" panose="02010600030101010101" pitchFamily="2" charset="-122"/>
                <a:ea typeface="等线 Light" panose="02010600030101010101" pitchFamily="2" charset="-122"/>
              </a:rPr>
              <a:t>）通信与网络技术</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3</a:t>
            </a:r>
            <a:r>
              <a:rPr lang="zh-CN" altLang="en-US" b="1" i="0" u="none" strike="noStrike" kern="100" baseline="0" smtClean="0">
                <a:latin typeface="等线 Light" panose="02010600030101010101" pitchFamily="2" charset="-122"/>
                <a:ea typeface="等线 Light" panose="02010600030101010101" pitchFamily="2" charset="-122"/>
              </a:rPr>
              <a:t>）信息处理与服务技术</a:t>
            </a:r>
            <a:endParaRPr lang="zh-CN" altLang="en-US" b="1" i="0" u="none" strike="noStrike" kern="100" baseline="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924018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等线" panose="02010600030101010101" pitchFamily="2" charset="-122"/>
                <a:ea typeface="等线" panose="02010600030101010101" pitchFamily="2" charset="-122"/>
              </a:rPr>
              <a:t>9</a:t>
            </a:r>
            <a:r>
              <a:rPr lang="en-US" altLang="zh-CN" b="1" i="0" u="none" strike="noStrike" kern="2200" baseline="0" dirty="0" smtClean="0">
                <a:latin typeface="Times New Roman" panose="02020603050405020304" pitchFamily="18" charset="0"/>
                <a:ea typeface="等线" panose="02010600030101010101" pitchFamily="2" charset="-122"/>
              </a:rPr>
              <a:t>.</a:t>
            </a:r>
            <a:r>
              <a:rPr lang="en-US" altLang="zh-CN" b="1" i="0" u="none" strike="noStrike" kern="2200" baseline="0" dirty="0" smtClean="0">
                <a:latin typeface="等线" panose="02010600030101010101" pitchFamily="2" charset="-122"/>
                <a:ea typeface="等线" panose="02010600030101010101" pitchFamily="2" charset="-122"/>
              </a:rPr>
              <a:t>4  </a:t>
            </a:r>
            <a:r>
              <a:rPr lang="zh-CN" altLang="en-US" b="1" i="0" u="none" strike="noStrike" kern="2200" baseline="0" dirty="0" smtClean="0">
                <a:latin typeface="等线" panose="02010600030101010101" pitchFamily="2" charset="-122"/>
                <a:ea typeface="等线" panose="02010600030101010101" pitchFamily="2" charset="-122"/>
              </a:rPr>
              <a:t>大</a:t>
            </a:r>
            <a:r>
              <a:rPr lang="zh-CN" altLang="en-US" b="1" i="0" u="none" strike="noStrike" kern="2200" baseline="0" dirty="0" smtClean="0">
                <a:latin typeface="等线" panose="02010600030101010101" pitchFamily="2" charset="-122"/>
                <a:ea typeface="等线" panose="02010600030101010101" pitchFamily="2" charset="-122"/>
              </a:rPr>
              <a:t>数据技术</a:t>
            </a:r>
            <a:endParaRPr lang="zh-CN" altLang="en-US" b="1" i="0" u="none" strike="noStrike" kern="2200" baseline="0" dirty="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sz="2800" b="1" i="0" u="none" strike="noStrike" kern="100" baseline="0" dirty="0" smtClean="0">
                <a:latin typeface="等线 Light" panose="02010600030101010101" pitchFamily="2" charset="-122"/>
                <a:ea typeface="等线 Light" panose="02010600030101010101" pitchFamily="2" charset="-122"/>
              </a:rPr>
              <a:t>9.4.1</a:t>
            </a:r>
            <a:r>
              <a:rPr lang="zh-CN" altLang="en-US" sz="2800" b="1" i="0" u="none" strike="noStrike" kern="100" baseline="0" dirty="0" smtClean="0">
                <a:latin typeface="等线 Light" panose="02010600030101010101" pitchFamily="2" charset="-122"/>
                <a:ea typeface="等线 Light" panose="02010600030101010101" pitchFamily="2" charset="-122"/>
              </a:rPr>
              <a:t> 大数据的概念</a:t>
            </a:r>
          </a:p>
          <a:p>
            <a:pPr marR="0" lvl="0" rtl="0"/>
            <a:r>
              <a:rPr lang="en-US" altLang="zh-CN" sz="2800" b="1" i="0" u="none" strike="noStrike" kern="100" baseline="0" dirty="0" smtClean="0">
                <a:latin typeface="等线 Light" panose="02010600030101010101" pitchFamily="2" charset="-122"/>
                <a:ea typeface="等线 Light" panose="02010600030101010101" pitchFamily="2" charset="-122"/>
              </a:rPr>
              <a:t>9.4.2</a:t>
            </a:r>
            <a:r>
              <a:rPr lang="zh-CN" altLang="en-US" sz="2800" b="1" i="0" u="none" strike="noStrike" kern="100" baseline="0" dirty="0" smtClean="0">
                <a:latin typeface="等线 Light" panose="02010600030101010101" pitchFamily="2" charset="-122"/>
                <a:ea typeface="等线 Light" panose="02010600030101010101" pitchFamily="2" charset="-122"/>
              </a:rPr>
              <a:t> 大数据的特征</a:t>
            </a:r>
          </a:p>
          <a:p>
            <a:pPr marR="0" lvl="1" rtl="0"/>
            <a:r>
              <a:rPr lang="en-US" altLang="zh-CN" b="1" i="0" u="none" strike="noStrike" kern="100" baseline="0" dirty="0" smtClean="0">
                <a:latin typeface="等线" panose="02010600030101010101" pitchFamily="2" charset="-122"/>
                <a:ea typeface="等线" panose="02010600030101010101" pitchFamily="2" charset="-122"/>
              </a:rPr>
              <a:t>1.</a:t>
            </a:r>
            <a:r>
              <a:rPr lang="zh-CN" altLang="en-US" b="1" i="0" u="none" strike="noStrike" kern="100" baseline="0" dirty="0" smtClean="0">
                <a:latin typeface="等线" panose="02010600030101010101" pitchFamily="2" charset="-122"/>
                <a:ea typeface="等线" panose="02010600030101010101" pitchFamily="2" charset="-122"/>
              </a:rPr>
              <a:t> 数据体量巨大</a:t>
            </a:r>
          </a:p>
          <a:p>
            <a:pPr marR="0" lvl="1" rtl="0"/>
            <a:r>
              <a:rPr lang="en-US" altLang="zh-CN" b="1" i="0" u="none" strike="noStrike" kern="100" baseline="0" dirty="0" smtClean="0">
                <a:latin typeface="等线" panose="02010600030101010101" pitchFamily="2" charset="-122"/>
                <a:ea typeface="等线" panose="02010600030101010101" pitchFamily="2" charset="-122"/>
              </a:rPr>
              <a:t>2.</a:t>
            </a:r>
            <a:r>
              <a:rPr lang="zh-CN" altLang="en-US" b="1" i="0" u="none" strike="noStrike" kern="100" baseline="0" dirty="0" smtClean="0">
                <a:latin typeface="等线" panose="02010600030101010101" pitchFamily="2" charset="-122"/>
                <a:ea typeface="等线" panose="02010600030101010101" pitchFamily="2" charset="-122"/>
              </a:rPr>
              <a:t> 数据类型繁多</a:t>
            </a:r>
          </a:p>
          <a:p>
            <a:pPr marR="0" lvl="1" rtl="0"/>
            <a:r>
              <a:rPr lang="en-US" altLang="zh-CN" b="1" i="0" u="none" strike="noStrike" kern="100" baseline="0" dirty="0" smtClean="0">
                <a:latin typeface="等线" panose="02010600030101010101" pitchFamily="2" charset="-122"/>
                <a:ea typeface="等线" panose="02010600030101010101" pitchFamily="2" charset="-122"/>
              </a:rPr>
              <a:t>3.</a:t>
            </a:r>
            <a:r>
              <a:rPr lang="zh-CN" altLang="en-US" b="1" i="0" u="none" strike="noStrike" kern="100" baseline="0" dirty="0" smtClean="0">
                <a:latin typeface="等线" panose="02010600030101010101" pitchFamily="2" charset="-122"/>
                <a:ea typeface="等线" panose="02010600030101010101" pitchFamily="2" charset="-122"/>
              </a:rPr>
              <a:t> 处理速度快</a:t>
            </a:r>
          </a:p>
          <a:p>
            <a:pPr marR="0" lvl="1" rtl="0"/>
            <a:r>
              <a:rPr lang="en-US" altLang="zh-CN" b="1" i="0" u="none" strike="noStrike" kern="100" baseline="0" dirty="0" smtClean="0">
                <a:latin typeface="等线" panose="02010600030101010101" pitchFamily="2" charset="-122"/>
                <a:ea typeface="等线" panose="02010600030101010101" pitchFamily="2" charset="-122"/>
              </a:rPr>
              <a:t>4.</a:t>
            </a:r>
            <a:r>
              <a:rPr lang="zh-CN" altLang="en-US" b="1" i="0" u="none" strike="noStrike" kern="100" baseline="0" dirty="0" smtClean="0">
                <a:latin typeface="等线" panose="02010600030101010101" pitchFamily="2" charset="-122"/>
                <a:ea typeface="等线" panose="02010600030101010101" pitchFamily="2" charset="-122"/>
              </a:rPr>
              <a:t> 价值密度低</a:t>
            </a:r>
            <a:endParaRPr lang="zh-CN" altLang="en-US" b="1" i="0" u="none" strike="noStrike" kern="100" baseline="0" dirty="0" smtClean="0">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1117555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9.4.3</a:t>
            </a:r>
            <a:r>
              <a:rPr lang="zh-CN" altLang="en-US" b="1" i="0" u="none" strike="noStrike" kern="2200" baseline="0" smtClean="0">
                <a:latin typeface="等线" panose="02010600030101010101" pitchFamily="2" charset="-122"/>
                <a:ea typeface="等线" panose="02010600030101010101" pitchFamily="2" charset="-122"/>
              </a:rPr>
              <a:t> 大数据产生的根源</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1" i="0" u="none" strike="noStrike" kern="100" baseline="0" smtClean="0">
                <a:latin typeface="等线 Light" panose="02010600030101010101" pitchFamily="2" charset="-122"/>
                <a:ea typeface="等线 Light" panose="02010600030101010101" pitchFamily="2" charset="-122"/>
              </a:rPr>
              <a:t>1.</a:t>
            </a:r>
            <a:r>
              <a:rPr lang="zh-CN" altLang="en-US" b="1" i="0" u="none" strike="noStrike" kern="100" baseline="0" smtClean="0">
                <a:latin typeface="等线 Light" panose="02010600030101010101" pitchFamily="2" charset="-122"/>
                <a:ea typeface="等线 Light" panose="02010600030101010101" pitchFamily="2" charset="-122"/>
              </a:rPr>
              <a:t> 大数据的技术基础</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1</a:t>
            </a:r>
            <a:r>
              <a:rPr lang="zh-CN" altLang="en-US" b="1" i="0" u="none" strike="noStrike" kern="100" baseline="0" smtClean="0">
                <a:latin typeface="等线 Light" panose="02010600030101010101" pitchFamily="2" charset="-122"/>
                <a:ea typeface="等线 Light" panose="02010600030101010101" pitchFamily="2" charset="-122"/>
              </a:rPr>
              <a:t>）数据产生技术</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2</a:t>
            </a:r>
            <a:r>
              <a:rPr lang="zh-CN" altLang="en-US" b="1" i="0" u="none" strike="noStrike" kern="100" baseline="0" smtClean="0">
                <a:latin typeface="等线 Light" panose="02010600030101010101" pitchFamily="2" charset="-122"/>
                <a:ea typeface="等线 Light" panose="02010600030101010101" pitchFamily="2" charset="-122"/>
              </a:rPr>
              <a:t>）数据获取与存储技术</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3</a:t>
            </a:r>
            <a:r>
              <a:rPr lang="zh-CN" altLang="en-US" b="1" i="0" u="none" strike="noStrike" kern="100" baseline="0" smtClean="0">
                <a:latin typeface="等线 Light" panose="02010600030101010101" pitchFamily="2" charset="-122"/>
                <a:ea typeface="等线 Light" panose="02010600030101010101" pitchFamily="2" charset="-122"/>
              </a:rPr>
              <a:t>）数据处理技术</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4</a:t>
            </a:r>
            <a:r>
              <a:rPr lang="zh-CN" altLang="en-US" b="1" i="0" u="none" strike="noStrike" kern="100" baseline="0" smtClean="0">
                <a:latin typeface="等线 Light" panose="02010600030101010101" pitchFamily="2" charset="-122"/>
                <a:ea typeface="等线 Light" panose="02010600030101010101" pitchFamily="2" charset="-122"/>
              </a:rPr>
              <a:t>）数据呈现技术</a:t>
            </a:r>
          </a:p>
          <a:p>
            <a:pPr marR="0" lvl="0" rtl="0"/>
            <a:r>
              <a:rPr lang="en-US" altLang="zh-CN" b="1" i="0" u="none" strike="noStrike" kern="100" baseline="0" smtClean="0">
                <a:latin typeface="等线 Light" panose="02010600030101010101" pitchFamily="2" charset="-122"/>
                <a:ea typeface="等线 Light" panose="02010600030101010101" pitchFamily="2" charset="-122"/>
              </a:rPr>
              <a:t>2.</a:t>
            </a:r>
            <a:r>
              <a:rPr lang="zh-CN" altLang="en-US" b="1" i="0" u="none" strike="noStrike" kern="100" baseline="0" smtClean="0">
                <a:latin typeface="等线 Light" panose="02010600030101010101" pitchFamily="2" charset="-122"/>
                <a:ea typeface="等线 Light" panose="02010600030101010101" pitchFamily="2" charset="-122"/>
              </a:rPr>
              <a:t> 大数据的数据基础</a:t>
            </a:r>
            <a:endParaRPr lang="zh-CN" altLang="en-US" b="1" i="0" u="none" strike="noStrike" kern="100" baseline="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1492371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9.4.4</a:t>
            </a:r>
            <a:r>
              <a:rPr lang="zh-CN" altLang="en-US" b="1" i="0" u="none" strike="noStrike" kern="2200" baseline="0" smtClean="0">
                <a:latin typeface="等线" panose="02010600030101010101" pitchFamily="2" charset="-122"/>
                <a:ea typeface="等线" panose="02010600030101010101" pitchFamily="2" charset="-122"/>
              </a:rPr>
              <a:t> 大数据与未来</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1" i="0" u="none" strike="noStrike" kern="100" baseline="0" smtClean="0">
                <a:latin typeface="等线 Light" panose="02010600030101010101" pitchFamily="2" charset="-122"/>
                <a:ea typeface="等线 Light" panose="02010600030101010101" pitchFamily="2" charset="-122"/>
              </a:rPr>
              <a:t>1. </a:t>
            </a:r>
            <a:r>
              <a:rPr lang="zh-CN" altLang="en-US" b="1" i="0" u="none" strike="noStrike" kern="100" baseline="0" smtClean="0">
                <a:latin typeface="等线 Light" panose="02010600030101010101" pitchFamily="2" charset="-122"/>
                <a:ea typeface="等线 Light" panose="02010600030101010101" pitchFamily="2" charset="-122"/>
              </a:rPr>
              <a:t>万物皆数</a:t>
            </a:r>
          </a:p>
          <a:p>
            <a:pPr marR="0" lvl="0" rtl="0"/>
            <a:r>
              <a:rPr lang="en-US" altLang="zh-CN" b="1" i="0" u="none" strike="noStrike" kern="100" baseline="0" smtClean="0">
                <a:latin typeface="等线 Light" panose="02010600030101010101" pitchFamily="2" charset="-122"/>
                <a:ea typeface="等线 Light" panose="02010600030101010101" pitchFamily="2" charset="-122"/>
              </a:rPr>
              <a:t>2. </a:t>
            </a:r>
            <a:r>
              <a:rPr lang="zh-CN" altLang="en-US" b="1" i="0" u="none" strike="noStrike" kern="100" baseline="0" smtClean="0">
                <a:latin typeface="等线 Light" panose="02010600030101010101" pitchFamily="2" charset="-122"/>
                <a:ea typeface="等线 Light" panose="02010600030101010101" pitchFamily="2" charset="-122"/>
              </a:rPr>
              <a:t>大数据技术广泛应用</a:t>
            </a:r>
          </a:p>
          <a:p>
            <a:pPr marR="0" lvl="0" rtl="0"/>
            <a:r>
              <a:rPr lang="en-US" altLang="zh-CN" b="1" i="0" u="none" strike="noStrike" kern="100" baseline="0" smtClean="0">
                <a:latin typeface="等线 Light" panose="02010600030101010101" pitchFamily="2" charset="-122"/>
                <a:ea typeface="等线 Light" panose="02010600030101010101" pitchFamily="2" charset="-122"/>
              </a:rPr>
              <a:t>3.</a:t>
            </a:r>
            <a:r>
              <a:rPr lang="zh-CN" altLang="en-US" b="1" i="0" u="none" strike="noStrike" kern="100" baseline="0" smtClean="0">
                <a:latin typeface="等线 Light" panose="02010600030101010101" pitchFamily="2" charset="-122"/>
                <a:ea typeface="等线 Light" panose="02010600030101010101" pitchFamily="2" charset="-122"/>
              </a:rPr>
              <a:t> 大数据时代的社会问题</a:t>
            </a:r>
          </a:p>
          <a:p>
            <a:pPr marR="0" lvl="0" rtl="0"/>
            <a:r>
              <a:rPr lang="en-US" altLang="zh-CN" b="1" i="0" u="none" strike="noStrike" kern="100" baseline="0" smtClean="0">
                <a:latin typeface="等线 Light" panose="02010600030101010101" pitchFamily="2" charset="-122"/>
                <a:ea typeface="等线 Light" panose="02010600030101010101" pitchFamily="2" charset="-122"/>
              </a:rPr>
              <a:t>4.</a:t>
            </a:r>
            <a:r>
              <a:rPr lang="zh-CN" altLang="en-US" b="1" i="0" u="none" strike="noStrike" kern="100" baseline="0" smtClean="0">
                <a:latin typeface="等线 Light" panose="02010600030101010101" pitchFamily="2" charset="-122"/>
                <a:ea typeface="等线 Light" panose="02010600030101010101" pitchFamily="2" charset="-122"/>
              </a:rPr>
              <a:t> 提防进入数据误区</a:t>
            </a:r>
            <a:endParaRPr lang="zh-CN" altLang="en-US" b="1" i="0" u="none" strike="noStrike" kern="100" baseline="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1310192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9.5  </a:t>
            </a:r>
            <a:r>
              <a:rPr lang="zh-CN" altLang="en-US" b="1" i="0" u="none" strike="noStrike" kern="2200" baseline="0" smtClean="0">
                <a:latin typeface="等线" panose="02010600030101010101" pitchFamily="2" charset="-122"/>
                <a:ea typeface="等线" panose="02010600030101010101" pitchFamily="2" charset="-122"/>
              </a:rPr>
              <a:t>区块链技术</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a:xfrm>
            <a:off x="1097280" y="1845733"/>
            <a:ext cx="10058400" cy="4542709"/>
          </a:xfrm>
        </p:spPr>
        <p:txBody>
          <a:bodyPr>
            <a:normAutofit/>
          </a:bodyPr>
          <a:lstStyle/>
          <a:p>
            <a:pPr marR="0" lvl="0" rtl="0"/>
            <a:r>
              <a:rPr lang="en-US" altLang="zh-CN" sz="2800" b="1" i="0" u="none" strike="noStrike" kern="100" baseline="0" dirty="0" smtClean="0">
                <a:latin typeface="等线 Light" panose="02010600030101010101" pitchFamily="2" charset="-122"/>
                <a:ea typeface="等线 Light" panose="02010600030101010101" pitchFamily="2" charset="-122"/>
              </a:rPr>
              <a:t>9.5.1</a:t>
            </a:r>
            <a:r>
              <a:rPr lang="zh-CN" altLang="en-US" sz="2800" b="1" i="0" u="none" strike="noStrike" kern="100" baseline="0" dirty="0" smtClean="0">
                <a:latin typeface="等线 Light" panose="02010600030101010101" pitchFamily="2" charset="-122"/>
                <a:ea typeface="等线 Light" panose="02010600030101010101" pitchFamily="2" charset="-122"/>
              </a:rPr>
              <a:t> 区块链概述</a:t>
            </a:r>
          </a:p>
          <a:p>
            <a:pPr marR="0" lvl="1" rtl="0"/>
            <a:r>
              <a:rPr lang="en-US" altLang="zh-CN" b="1" i="0" u="none" strike="noStrike" kern="100" baseline="0" dirty="0" smtClean="0">
                <a:latin typeface="等线" panose="02010600030101010101" pitchFamily="2" charset="-122"/>
                <a:ea typeface="等线" panose="02010600030101010101" pitchFamily="2" charset="-122"/>
              </a:rPr>
              <a:t>1.</a:t>
            </a:r>
            <a:r>
              <a:rPr lang="zh-CN" altLang="en-US" b="1" i="0" u="none" strike="noStrike" kern="100" baseline="0" dirty="0" smtClean="0">
                <a:latin typeface="等线" panose="02010600030101010101" pitchFamily="2" charset="-122"/>
                <a:ea typeface="等线" panose="02010600030101010101" pitchFamily="2" charset="-122"/>
              </a:rPr>
              <a:t> 区块链的概念</a:t>
            </a:r>
          </a:p>
          <a:p>
            <a:pPr marR="0" lvl="1" rtl="0"/>
            <a:r>
              <a:rPr lang="en-US" altLang="zh-CN" b="1" i="0" u="none" strike="noStrike" kern="100" baseline="0" dirty="0" smtClean="0">
                <a:latin typeface="等线" panose="02010600030101010101" pitchFamily="2" charset="-122"/>
                <a:ea typeface="等线" panose="02010600030101010101" pitchFamily="2" charset="-122"/>
              </a:rPr>
              <a:t>2.</a:t>
            </a:r>
            <a:r>
              <a:rPr lang="zh-CN" altLang="en-US" b="1" i="0" u="none" strike="noStrike" kern="100" baseline="0" dirty="0" smtClean="0">
                <a:latin typeface="等线" panose="02010600030101010101" pitchFamily="2" charset="-122"/>
                <a:ea typeface="等线" panose="02010600030101010101" pitchFamily="2" charset="-122"/>
              </a:rPr>
              <a:t> 区块链的起源与发展</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）区块链</a:t>
            </a:r>
            <a:r>
              <a:rPr lang="en-US" altLang="zh-CN" b="1" i="0" u="none" strike="noStrike" kern="100" baseline="0" dirty="0" smtClean="0">
                <a:latin typeface="等线 Light" panose="02010600030101010101" pitchFamily="2" charset="-122"/>
                <a:ea typeface="等线 Light" panose="02010600030101010101" pitchFamily="2" charset="-122"/>
              </a:rPr>
              <a:t>1.0</a:t>
            </a:r>
            <a:r>
              <a:rPr lang="zh-CN" altLang="en-US" b="1" i="0" u="none" strike="noStrike" kern="100" baseline="0" dirty="0" smtClean="0">
                <a:latin typeface="等线 Light" panose="02010600030101010101" pitchFamily="2" charset="-122"/>
                <a:ea typeface="等线 Light" panose="02010600030101010101" pitchFamily="2" charset="-122"/>
              </a:rPr>
              <a:t>时代</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）区块链</a:t>
            </a:r>
            <a:r>
              <a:rPr lang="en-US" altLang="zh-CN" b="1" i="0" u="none" strike="noStrike" kern="100" baseline="0" dirty="0" smtClean="0">
                <a:latin typeface="等线 Light" panose="02010600030101010101" pitchFamily="2" charset="-122"/>
                <a:ea typeface="等线 Light" panose="02010600030101010101" pitchFamily="2" charset="-122"/>
              </a:rPr>
              <a:t>2.0</a:t>
            </a:r>
            <a:r>
              <a:rPr lang="zh-CN" altLang="en-US" b="1" i="0" u="none" strike="noStrike" kern="100" baseline="0" dirty="0" smtClean="0">
                <a:latin typeface="等线 Light" panose="02010600030101010101" pitchFamily="2" charset="-122"/>
                <a:ea typeface="等线 Light" panose="02010600030101010101" pitchFamily="2" charset="-122"/>
              </a:rPr>
              <a:t>时代</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）区块链</a:t>
            </a:r>
            <a:r>
              <a:rPr lang="en-US" altLang="zh-CN" b="1" i="0" u="none" strike="noStrike" kern="100" baseline="0" dirty="0" smtClean="0">
                <a:latin typeface="等线 Light" panose="02010600030101010101" pitchFamily="2" charset="-122"/>
                <a:ea typeface="等线 Light" panose="02010600030101010101" pitchFamily="2" charset="-122"/>
              </a:rPr>
              <a:t>3.0</a:t>
            </a:r>
            <a:r>
              <a:rPr lang="zh-CN" altLang="en-US" b="1" i="0" u="none" strike="noStrike" kern="100" baseline="0" dirty="0" smtClean="0">
                <a:latin typeface="等线 Light" panose="02010600030101010101" pitchFamily="2" charset="-122"/>
                <a:ea typeface="等线 Light" panose="02010600030101010101" pitchFamily="2" charset="-122"/>
              </a:rPr>
              <a:t>时代</a:t>
            </a:r>
          </a:p>
          <a:p>
            <a:pPr marR="0" lvl="1" rtl="0"/>
            <a:r>
              <a:rPr lang="en-US" altLang="zh-CN" b="1" i="0" u="none" strike="noStrike" kern="100" baseline="0" dirty="0" smtClean="0">
                <a:latin typeface="等线" panose="02010600030101010101" pitchFamily="2" charset="-122"/>
                <a:ea typeface="等线" panose="02010600030101010101" pitchFamily="2" charset="-122"/>
              </a:rPr>
              <a:t>3.</a:t>
            </a:r>
            <a:r>
              <a:rPr lang="zh-CN" altLang="en-US" b="1" i="0" u="none" strike="noStrike" kern="100" baseline="0" dirty="0" smtClean="0">
                <a:latin typeface="等线" panose="02010600030101010101" pitchFamily="2" charset="-122"/>
                <a:ea typeface="等线" panose="02010600030101010101" pitchFamily="2" charset="-122"/>
              </a:rPr>
              <a:t> 区块链的分类</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）公有</a:t>
            </a:r>
            <a:r>
              <a:rPr lang="zh-CN" altLang="en-US" b="1" i="0" u="none" strike="noStrike" kern="100" baseline="0" dirty="0" smtClean="0">
                <a:latin typeface="等线 Light" panose="02010600030101010101" pitchFamily="2" charset="-122"/>
                <a:ea typeface="等线 Light" panose="02010600030101010101" pitchFamily="2" charset="-122"/>
              </a:rPr>
              <a:t>链</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）私有</a:t>
            </a:r>
            <a:r>
              <a:rPr lang="zh-CN" altLang="en-US" b="1" i="0" u="none" strike="noStrike" kern="100" baseline="0" dirty="0" smtClean="0">
                <a:latin typeface="等线 Light" panose="02010600030101010101" pitchFamily="2" charset="-122"/>
                <a:ea typeface="等线 Light" panose="02010600030101010101" pitchFamily="2" charset="-122"/>
              </a:rPr>
              <a:t>链</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）联盟链</a:t>
            </a:r>
          </a:p>
          <a:p>
            <a:pPr marR="0" lvl="1" rtl="0"/>
            <a:r>
              <a:rPr lang="en-US" altLang="zh-CN" b="1" i="0" u="none" strike="noStrike" kern="100" baseline="0" dirty="0" smtClean="0">
                <a:solidFill>
                  <a:srgbClr val="333333"/>
                </a:solidFill>
                <a:latin typeface="微软雅黑" panose="020B0503020204020204" pitchFamily="34" charset="-122"/>
                <a:ea typeface="微软雅黑" panose="020B0503020204020204" pitchFamily="34" charset="-122"/>
              </a:rPr>
              <a:t>4.</a:t>
            </a:r>
            <a:r>
              <a:rPr lang="zh-CN" altLang="en-US" b="1" i="0" u="none" strike="noStrike" kern="100" baseline="0" dirty="0" smtClean="0">
                <a:solidFill>
                  <a:srgbClr val="333333"/>
                </a:solidFill>
                <a:latin typeface="等线" panose="02010600030101010101" pitchFamily="2" charset="-122"/>
                <a:ea typeface="等线" panose="02010600030101010101" pitchFamily="2" charset="-122"/>
              </a:rPr>
              <a:t> 应用场景</a:t>
            </a:r>
            <a:endParaRPr lang="zh-CN" altLang="en-US" b="1" i="0" u="none" strike="noStrike" kern="100" baseline="0" dirty="0" smtClean="0">
              <a:solidFill>
                <a:srgbClr val="333333"/>
              </a:solidFill>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3753511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9.5.2</a:t>
            </a:r>
            <a:r>
              <a:rPr lang="zh-CN" altLang="en-US" b="1" i="0" u="none" strike="noStrike" kern="2200" baseline="0" smtClean="0">
                <a:latin typeface="等线" panose="02010600030101010101" pitchFamily="2" charset="-122"/>
                <a:ea typeface="等线" panose="02010600030101010101" pitchFamily="2" charset="-122"/>
              </a:rPr>
              <a:t> 区块链的特点</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1" i="0" u="none" strike="noStrike" kern="100" baseline="0" smtClean="0">
                <a:latin typeface="等线 Light" panose="02010600030101010101" pitchFamily="2" charset="-122"/>
                <a:ea typeface="等线 Light" panose="02010600030101010101" pitchFamily="2" charset="-122"/>
              </a:rPr>
              <a:t>1.</a:t>
            </a:r>
            <a:r>
              <a:rPr lang="zh-CN" altLang="en-US" b="1" i="0" u="none" strike="noStrike" kern="100" baseline="0" smtClean="0">
                <a:latin typeface="等线 Light" panose="02010600030101010101" pitchFamily="2" charset="-122"/>
                <a:ea typeface="等线 Light" panose="02010600030101010101" pitchFamily="2" charset="-122"/>
              </a:rPr>
              <a:t> 去中心化</a:t>
            </a:r>
          </a:p>
          <a:p>
            <a:pPr marR="0" lvl="0" rtl="0"/>
            <a:r>
              <a:rPr lang="en-US" altLang="zh-CN" b="1" i="0" u="none" strike="noStrike" kern="100" baseline="0" smtClean="0">
                <a:latin typeface="等线 Light" panose="02010600030101010101" pitchFamily="2" charset="-122"/>
                <a:ea typeface="等线 Light" panose="02010600030101010101" pitchFamily="2" charset="-122"/>
              </a:rPr>
              <a:t>2.</a:t>
            </a:r>
            <a:r>
              <a:rPr lang="zh-CN" altLang="en-US" b="1" i="0" u="none" strike="noStrike" kern="100" baseline="0" smtClean="0">
                <a:latin typeface="等线 Light" panose="02010600030101010101" pitchFamily="2" charset="-122"/>
                <a:ea typeface="等线 Light" panose="02010600030101010101" pitchFamily="2" charset="-122"/>
              </a:rPr>
              <a:t> 不可篡改性</a:t>
            </a:r>
          </a:p>
          <a:p>
            <a:pPr marR="0" lvl="0" rtl="0"/>
            <a:r>
              <a:rPr lang="en-US" altLang="zh-CN" b="1" i="0" u="none" strike="noStrike" kern="100" baseline="0" smtClean="0">
                <a:latin typeface="等线 Light" panose="02010600030101010101" pitchFamily="2" charset="-122"/>
                <a:ea typeface="等线 Light" panose="02010600030101010101" pitchFamily="2" charset="-122"/>
              </a:rPr>
              <a:t>3.</a:t>
            </a:r>
            <a:r>
              <a:rPr lang="zh-CN" altLang="en-US" b="1" i="0" u="none" strike="noStrike" kern="100" baseline="0" smtClean="0">
                <a:latin typeface="等线 Light" panose="02010600030101010101" pitchFamily="2" charset="-122"/>
                <a:ea typeface="等线 Light" panose="02010600030101010101" pitchFamily="2" charset="-122"/>
              </a:rPr>
              <a:t> 可追溯性</a:t>
            </a:r>
          </a:p>
          <a:p>
            <a:pPr marR="0" lvl="0" rtl="0"/>
            <a:r>
              <a:rPr lang="en-US" altLang="zh-CN" b="1" i="0" u="none" strike="noStrike" kern="100" baseline="0" smtClean="0">
                <a:latin typeface="等线 Light" panose="02010600030101010101" pitchFamily="2" charset="-122"/>
                <a:ea typeface="等线 Light" panose="02010600030101010101" pitchFamily="2" charset="-122"/>
              </a:rPr>
              <a:t>4.</a:t>
            </a:r>
            <a:r>
              <a:rPr lang="zh-CN" altLang="en-US" b="1" i="0" u="none" strike="noStrike" kern="100" baseline="0" smtClean="0">
                <a:latin typeface="等线 Light" panose="02010600030101010101" pitchFamily="2" charset="-122"/>
                <a:ea typeface="等线 Light" panose="02010600030101010101" pitchFamily="2" charset="-122"/>
              </a:rPr>
              <a:t> 去信任</a:t>
            </a:r>
          </a:p>
          <a:p>
            <a:pPr marR="0" lvl="0" rtl="0"/>
            <a:r>
              <a:rPr lang="en-US" altLang="zh-CN" b="1" i="0" u="none" strike="noStrike" kern="100" baseline="0" smtClean="0">
                <a:latin typeface="等线 Light" panose="02010600030101010101" pitchFamily="2" charset="-122"/>
                <a:ea typeface="等线 Light" panose="02010600030101010101" pitchFamily="2" charset="-122"/>
              </a:rPr>
              <a:t>5.</a:t>
            </a:r>
            <a:r>
              <a:rPr lang="zh-CN" altLang="en-US" b="1" i="0" u="none" strike="noStrike" kern="100" baseline="0" smtClean="0">
                <a:latin typeface="等线 Light" panose="02010600030101010101" pitchFamily="2" charset="-122"/>
                <a:ea typeface="等线 Light" panose="02010600030101010101" pitchFamily="2" charset="-122"/>
              </a:rPr>
              <a:t> 匿名性</a:t>
            </a:r>
          </a:p>
          <a:p>
            <a:pPr marR="0" lvl="0" rtl="0"/>
            <a:r>
              <a:rPr lang="en-US" altLang="zh-CN" b="1" i="0" u="none" strike="noStrike" kern="100" baseline="0" smtClean="0">
                <a:latin typeface="等线 Light" panose="02010600030101010101" pitchFamily="2" charset="-122"/>
                <a:ea typeface="等线 Light" panose="02010600030101010101" pitchFamily="2" charset="-122"/>
              </a:rPr>
              <a:t>6.</a:t>
            </a:r>
            <a:r>
              <a:rPr lang="zh-CN" altLang="en-US" b="1" i="0" u="none" strike="noStrike" kern="100" baseline="0" smtClean="0">
                <a:latin typeface="等线 Light" panose="02010600030101010101" pitchFamily="2" charset="-122"/>
                <a:ea typeface="等线 Light" panose="02010600030101010101" pitchFamily="2" charset="-122"/>
              </a:rPr>
              <a:t> 开放共识</a:t>
            </a:r>
            <a:endParaRPr lang="zh-CN" altLang="en-US" b="1" i="0" u="none" strike="noStrike" kern="100" baseline="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987006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9.5.3</a:t>
            </a:r>
            <a:r>
              <a:rPr lang="zh-CN" altLang="en-US" b="1" i="0" u="none" strike="noStrike" kern="2200" baseline="0" smtClean="0">
                <a:latin typeface="等线" panose="02010600030101010101" pitchFamily="2" charset="-122"/>
                <a:ea typeface="等线" panose="02010600030101010101" pitchFamily="2" charset="-122"/>
              </a:rPr>
              <a:t>  区块链的工作过程及解决的核心问题</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1" i="0" u="none" strike="noStrike" kern="100" baseline="0" dirty="0" smtClean="0">
                <a:latin typeface="等线 Light" panose="02010600030101010101" pitchFamily="2" charset="-122"/>
                <a:ea typeface="等线 Light" panose="02010600030101010101" pitchFamily="2" charset="-122"/>
              </a:rPr>
              <a:t>1. </a:t>
            </a:r>
            <a:r>
              <a:rPr lang="zh-CN" altLang="en-US" b="1" i="0" u="none" strike="noStrike" kern="100" baseline="0" dirty="0" smtClean="0">
                <a:latin typeface="等线 Light" panose="02010600030101010101" pitchFamily="2" charset="-122"/>
                <a:ea typeface="等线 Light" panose="02010600030101010101" pitchFamily="2" charset="-122"/>
              </a:rPr>
              <a:t>区块链的工作过程</a:t>
            </a:r>
          </a:p>
          <a:p>
            <a:pPr marR="0" lvl="0" rtl="0"/>
            <a:r>
              <a:rPr lang="en-US" altLang="zh-CN" b="1" i="0" u="none" strike="noStrike" kern="100" baseline="0" dirty="0" smtClean="0">
                <a:latin typeface="等线 Light" panose="02010600030101010101" pitchFamily="2" charset="-122"/>
                <a:ea typeface="等线 Light" panose="02010600030101010101" pitchFamily="2" charset="-122"/>
              </a:rPr>
              <a:t>2. </a:t>
            </a:r>
            <a:r>
              <a:rPr lang="zh-CN" altLang="en-US" b="1" i="0" u="none" strike="noStrike" kern="100" baseline="0" dirty="0" smtClean="0">
                <a:latin typeface="等线 Light" panose="02010600030101010101" pitchFamily="2" charset="-122"/>
                <a:ea typeface="等线 Light" panose="02010600030101010101" pitchFamily="2" charset="-122"/>
              </a:rPr>
              <a:t>区块链解决的核心</a:t>
            </a:r>
            <a:r>
              <a:rPr lang="zh-CN" altLang="en-US" b="1" i="0" u="none" strike="noStrike" kern="100" baseline="0" dirty="0" smtClean="0">
                <a:latin typeface="等线 Light" panose="02010600030101010101" pitchFamily="2" charset="-122"/>
                <a:ea typeface="等线 Light" panose="02010600030101010101" pitchFamily="2" charset="-122"/>
              </a:rPr>
              <a:t>问题</a:t>
            </a:r>
            <a:endParaRPr lang="zh-CN" altLang="en-US" b="1" i="0" u="none" strike="noStrike" kern="100" baseline="0" dirty="0" smtClean="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124965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等线" panose="02010600030101010101" pitchFamily="2" charset="-122"/>
                <a:ea typeface="等线" panose="02010600030101010101" pitchFamily="2" charset="-122"/>
              </a:rPr>
              <a:t>9.1  </a:t>
            </a:r>
            <a:r>
              <a:rPr lang="zh-CN" altLang="en-US" b="1" i="0" u="none" strike="noStrike" kern="2200" baseline="0" dirty="0" smtClean="0">
                <a:latin typeface="等线" panose="02010600030101010101" pitchFamily="2" charset="-122"/>
                <a:ea typeface="等线" panose="02010600030101010101" pitchFamily="2" charset="-122"/>
              </a:rPr>
              <a:t>虚拟现实和增强现实</a:t>
            </a:r>
            <a:endParaRPr lang="zh-CN" altLang="en-US" b="1" i="0" u="none" strike="noStrike" kern="2200" baseline="0" dirty="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a:xfrm>
            <a:off x="1097280" y="1845733"/>
            <a:ext cx="10058400" cy="3999013"/>
          </a:xfrm>
        </p:spPr>
        <p:txBody>
          <a:bodyPr>
            <a:normAutofit/>
          </a:bodyPr>
          <a:lstStyle/>
          <a:p>
            <a:pPr marR="0" lvl="0" rtl="0"/>
            <a:r>
              <a:rPr lang="en-US" altLang="zh-CN" sz="3600" b="1" i="0" u="none" strike="noStrike" kern="100" baseline="0" dirty="0" smtClean="0">
                <a:latin typeface="等线 Light" panose="02010600030101010101" pitchFamily="2" charset="-122"/>
                <a:ea typeface="等线 Light" panose="02010600030101010101" pitchFamily="2" charset="-122"/>
              </a:rPr>
              <a:t>9.1.1  </a:t>
            </a:r>
            <a:r>
              <a:rPr lang="zh-CN" altLang="en-US" sz="3600" b="1" i="0" u="none" strike="noStrike" kern="100" baseline="0" dirty="0" smtClean="0">
                <a:latin typeface="等线 Light" panose="02010600030101010101" pitchFamily="2" charset="-122"/>
                <a:ea typeface="等线 Light" panose="02010600030101010101" pitchFamily="2" charset="-122"/>
              </a:rPr>
              <a:t>虚拟现实</a:t>
            </a:r>
          </a:p>
          <a:p>
            <a:pPr marR="0" lvl="1" rtl="0"/>
            <a:r>
              <a:rPr lang="en-US" altLang="zh-CN" b="1" i="0" u="none" strike="noStrike" kern="100" baseline="0" dirty="0" smtClean="0">
                <a:latin typeface="等线" panose="02010600030101010101" pitchFamily="2" charset="-122"/>
                <a:ea typeface="等线" panose="02010600030101010101" pitchFamily="2" charset="-122"/>
              </a:rPr>
              <a:t>1.</a:t>
            </a:r>
            <a:r>
              <a:rPr lang="zh-CN" altLang="en-US" b="1" i="0" u="none" strike="noStrike" kern="100" baseline="0" dirty="0" smtClean="0">
                <a:latin typeface="等线" panose="02010600030101010101" pitchFamily="2" charset="-122"/>
                <a:ea typeface="等线" panose="02010600030101010101" pitchFamily="2" charset="-122"/>
              </a:rPr>
              <a:t> 虚拟现实的概念</a:t>
            </a:r>
          </a:p>
          <a:p>
            <a:pPr marR="0" lvl="1" rtl="0"/>
            <a:r>
              <a:rPr lang="en-US" altLang="zh-CN" b="1" i="0" u="none" strike="noStrike" kern="100" baseline="0" dirty="0" smtClean="0">
                <a:latin typeface="等线" panose="02010600030101010101" pitchFamily="2" charset="-122"/>
                <a:ea typeface="等线" panose="02010600030101010101" pitchFamily="2" charset="-122"/>
              </a:rPr>
              <a:t>2.</a:t>
            </a:r>
            <a:r>
              <a:rPr lang="zh-CN" altLang="en-US" b="1" i="0" u="none" strike="noStrike" kern="100" baseline="0" dirty="0" smtClean="0">
                <a:latin typeface="等线" panose="02010600030101010101" pitchFamily="2" charset="-122"/>
                <a:ea typeface="等线" panose="02010600030101010101" pitchFamily="2" charset="-122"/>
              </a:rPr>
              <a:t> 虚拟现实技术的历史发展</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）第一阶段（</a:t>
            </a:r>
            <a:r>
              <a:rPr lang="en-US" altLang="zh-CN" b="1" i="0" u="none" strike="noStrike" kern="100" baseline="0" dirty="0" smtClean="0">
                <a:latin typeface="等线 Light" panose="02010600030101010101" pitchFamily="2" charset="-122"/>
                <a:ea typeface="等线 Light" panose="02010600030101010101" pitchFamily="2" charset="-122"/>
              </a:rPr>
              <a:t>1963</a:t>
            </a:r>
            <a:r>
              <a:rPr lang="zh-CN" altLang="en-US" b="1" i="0" u="none" strike="noStrike" kern="100" baseline="0" dirty="0" smtClean="0">
                <a:latin typeface="等线 Light" panose="02010600030101010101" pitchFamily="2" charset="-122"/>
                <a:ea typeface="等线 Light" panose="02010600030101010101" pitchFamily="2" charset="-122"/>
              </a:rPr>
              <a:t>年以前）：有声形动态的模拟，是蕴涵虚拟现实思想的阶段。</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）第二阶段（</a:t>
            </a:r>
            <a:r>
              <a:rPr lang="en-US" altLang="zh-CN" b="1" i="0" u="none" strike="noStrike" kern="100" baseline="0" dirty="0" smtClean="0">
                <a:latin typeface="等线 Light" panose="02010600030101010101" pitchFamily="2" charset="-122"/>
                <a:ea typeface="等线 Light" panose="02010600030101010101" pitchFamily="2" charset="-122"/>
              </a:rPr>
              <a:t>1963—1972</a:t>
            </a:r>
            <a:r>
              <a:rPr lang="zh-CN" altLang="en-US" b="1" i="0" u="none" strike="noStrike" kern="100" baseline="0" dirty="0" smtClean="0">
                <a:latin typeface="等线 Light" panose="02010600030101010101" pitchFamily="2" charset="-122"/>
                <a:ea typeface="等线 Light" panose="02010600030101010101" pitchFamily="2" charset="-122"/>
              </a:rPr>
              <a:t>年）：虚拟现实萌芽阶段。</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）第三阶段（</a:t>
            </a:r>
            <a:r>
              <a:rPr lang="en-US" altLang="zh-CN" b="1" i="0" u="none" strike="noStrike" kern="100" baseline="0" dirty="0" smtClean="0">
                <a:latin typeface="等线 Light" panose="02010600030101010101" pitchFamily="2" charset="-122"/>
                <a:ea typeface="等线 Light" panose="02010600030101010101" pitchFamily="2" charset="-122"/>
              </a:rPr>
              <a:t>1973—1989</a:t>
            </a:r>
            <a:r>
              <a:rPr lang="zh-CN" altLang="en-US" b="1" i="0" u="none" strike="noStrike" kern="100" baseline="0" dirty="0" smtClean="0">
                <a:latin typeface="等线 Light" panose="02010600030101010101" pitchFamily="2" charset="-122"/>
                <a:ea typeface="等线 Light" panose="02010600030101010101" pitchFamily="2" charset="-122"/>
              </a:rPr>
              <a:t>年）：虚拟现实概念的产生和理论初步形成阶段。</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4</a:t>
            </a:r>
            <a:r>
              <a:rPr lang="zh-CN" altLang="en-US" b="1" i="0" u="none" strike="noStrike" kern="100" baseline="0" dirty="0" smtClean="0">
                <a:latin typeface="等线 Light" panose="02010600030101010101" pitchFamily="2" charset="-122"/>
                <a:ea typeface="等线 Light" panose="02010600030101010101" pitchFamily="2" charset="-122"/>
              </a:rPr>
              <a:t>）第四阶段（</a:t>
            </a:r>
            <a:r>
              <a:rPr lang="en-US" altLang="zh-CN" b="1" i="0" u="none" strike="noStrike" kern="100" baseline="0" dirty="0" smtClean="0">
                <a:latin typeface="Times New Roman" panose="02020603050405020304" pitchFamily="18" charset="0"/>
                <a:ea typeface="方正书宋简体" panose="02000000000000000000" pitchFamily="2" charset="-122"/>
              </a:rPr>
              <a:t>1990</a:t>
            </a:r>
            <a:r>
              <a:rPr lang="zh-CN" altLang="en-US" b="1" i="0" u="none" strike="noStrike" kern="100" baseline="0" dirty="0" smtClean="0">
                <a:latin typeface="等线 Light" panose="02010600030101010101" pitchFamily="2" charset="-122"/>
                <a:ea typeface="等线 Light" panose="02010600030101010101" pitchFamily="2" charset="-122"/>
              </a:rPr>
              <a:t>年至今）：虚拟现实理论的进一步完善和应用阶段</a:t>
            </a:r>
            <a:r>
              <a:rPr lang="zh-CN" altLang="en-US" b="1" i="0" u="none" strike="noStrike" kern="100" baseline="0" dirty="0" smtClean="0">
                <a:latin typeface="等线 Light" panose="02010600030101010101" pitchFamily="2" charset="-122"/>
                <a:ea typeface="等线 Light" panose="02010600030101010101" pitchFamily="2" charset="-122"/>
              </a:rPr>
              <a:t>。</a:t>
            </a:r>
            <a:endParaRPr lang="zh-CN" altLang="en-US" b="1" i="0" u="none" strike="noStrike" kern="100" baseline="0" dirty="0" smtClean="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2668917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kern="2200" dirty="0">
                <a:latin typeface="等线" panose="02010600030101010101" pitchFamily="2" charset="-122"/>
                <a:ea typeface="等线" panose="02010600030101010101" pitchFamily="2" charset="-122"/>
              </a:rPr>
              <a:t>9.1.1  </a:t>
            </a:r>
            <a:r>
              <a:rPr lang="zh-CN" altLang="en-US" b="1" kern="2200" dirty="0">
                <a:latin typeface="等线" panose="02010600030101010101" pitchFamily="2" charset="-122"/>
                <a:ea typeface="等线" panose="02010600030101010101" pitchFamily="2" charset="-122"/>
              </a:rPr>
              <a:t>虚拟</a:t>
            </a:r>
            <a:r>
              <a:rPr lang="zh-CN" altLang="en-US" b="1" kern="2200" dirty="0">
                <a:latin typeface="等线" panose="02010600030101010101" pitchFamily="2" charset="-122"/>
                <a:ea typeface="等线" panose="02010600030101010101" pitchFamily="2" charset="-122"/>
              </a:rPr>
              <a:t>现实</a:t>
            </a:r>
            <a:endParaRPr lang="zh-CN" altLang="en-US" b="1" kern="2200" dirty="0">
              <a:latin typeface="等线" panose="02010600030101010101" pitchFamily="2" charset="-122"/>
              <a:ea typeface="等线" panose="02010600030101010101" pitchFamily="2" charset="-122"/>
            </a:endParaRPr>
          </a:p>
        </p:txBody>
      </p:sp>
      <p:sp>
        <p:nvSpPr>
          <p:cNvPr id="3" name="文本占位符 2"/>
          <p:cNvSpPr>
            <a:spLocks noGrp="1"/>
          </p:cNvSpPr>
          <p:nvPr>
            <p:ph type="body" idx="1"/>
          </p:nvPr>
        </p:nvSpPr>
        <p:spPr/>
        <p:txBody>
          <a:bodyPr/>
          <a:lstStyle/>
          <a:p>
            <a:pPr lvl="1"/>
            <a:r>
              <a:rPr lang="en-US" altLang="zh-CN" b="1" kern="100" dirty="0">
                <a:latin typeface="等线" panose="02010600030101010101" pitchFamily="2" charset="-122"/>
                <a:ea typeface="等线" panose="02010600030101010101" pitchFamily="2" charset="-122"/>
              </a:rPr>
              <a:t>3.</a:t>
            </a:r>
            <a:r>
              <a:rPr lang="zh-CN" altLang="en-US" b="1" kern="100" dirty="0">
                <a:latin typeface="等线" panose="02010600030101010101" pitchFamily="2" charset="-122"/>
                <a:ea typeface="等线" panose="02010600030101010101" pitchFamily="2" charset="-122"/>
              </a:rPr>
              <a:t> 虚拟现实技术的主要特征</a:t>
            </a:r>
          </a:p>
          <a:p>
            <a:pPr lvl="2"/>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1</a:t>
            </a:r>
            <a:r>
              <a:rPr lang="zh-CN" altLang="en-US" b="1" kern="100" dirty="0">
                <a:latin typeface="等线 Light" panose="02010600030101010101" pitchFamily="2" charset="-122"/>
                <a:ea typeface="等线 Light" panose="02010600030101010101" pitchFamily="2" charset="-122"/>
              </a:rPr>
              <a:t>）沉浸性（</a:t>
            </a:r>
            <a:r>
              <a:rPr lang="en-US" altLang="zh-CN" b="1" kern="100" dirty="0">
                <a:latin typeface="等线 Light" panose="02010600030101010101" pitchFamily="2" charset="-122"/>
                <a:ea typeface="等线 Light" panose="02010600030101010101" pitchFamily="2" charset="-122"/>
              </a:rPr>
              <a:t>Immersion</a:t>
            </a:r>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	</a:t>
            </a:r>
            <a:r>
              <a:rPr lang="en-US" altLang="zh-CN" b="1" kern="100" dirty="0" smtClean="0">
                <a:latin typeface="等线 Light" panose="02010600030101010101" pitchFamily="2" charset="-122"/>
                <a:ea typeface="等线 Light" panose="02010600030101010101" pitchFamily="2" charset="-122"/>
              </a:rPr>
              <a:t>	</a:t>
            </a:r>
            <a:r>
              <a:rPr lang="zh-CN" altLang="en-US" b="1" kern="100" dirty="0" smtClean="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2</a:t>
            </a:r>
            <a:r>
              <a:rPr lang="zh-CN" altLang="en-US" b="1" kern="100" dirty="0">
                <a:latin typeface="等线 Light" panose="02010600030101010101" pitchFamily="2" charset="-122"/>
                <a:ea typeface="等线 Light" panose="02010600030101010101" pitchFamily="2" charset="-122"/>
              </a:rPr>
              <a:t>）交互性（</a:t>
            </a:r>
            <a:r>
              <a:rPr lang="en-US" altLang="zh-CN" b="1" kern="100" dirty="0">
                <a:latin typeface="等线 Light" panose="02010600030101010101" pitchFamily="2" charset="-122"/>
                <a:ea typeface="等线 Light" panose="02010600030101010101" pitchFamily="2" charset="-122"/>
              </a:rPr>
              <a:t>Interaction</a:t>
            </a:r>
            <a:r>
              <a:rPr lang="zh-CN" altLang="en-US" b="1" kern="100" dirty="0">
                <a:latin typeface="等线 Light" panose="02010600030101010101" pitchFamily="2" charset="-122"/>
                <a:ea typeface="等线 Light" panose="02010600030101010101" pitchFamily="2" charset="-122"/>
              </a:rPr>
              <a:t>）</a:t>
            </a:r>
          </a:p>
          <a:p>
            <a:pPr lvl="2"/>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3</a:t>
            </a:r>
            <a:r>
              <a:rPr lang="zh-CN" altLang="en-US" b="1" kern="100" dirty="0">
                <a:latin typeface="等线 Light" panose="02010600030101010101" pitchFamily="2" charset="-122"/>
                <a:ea typeface="等线 Light" panose="02010600030101010101" pitchFamily="2" charset="-122"/>
              </a:rPr>
              <a:t>）构想性</a:t>
            </a:r>
            <a:r>
              <a:rPr lang="zh-CN" altLang="en-US" kern="100" dirty="0">
                <a:latin typeface="微软雅黑" panose="020B0503020204020204" pitchFamily="34" charset="-122"/>
                <a:ea typeface="微软雅黑" panose="020B0503020204020204" pitchFamily="34" charset="-122"/>
              </a:rPr>
              <a:t>（</a:t>
            </a:r>
            <a:r>
              <a:rPr lang="en-US" altLang="zh-CN" kern="100" dirty="0">
                <a:latin typeface="微软雅黑" panose="020B0503020204020204" pitchFamily="34" charset="-122"/>
                <a:ea typeface="微软雅黑" panose="020B0503020204020204" pitchFamily="34" charset="-122"/>
              </a:rPr>
              <a:t>Imagination</a:t>
            </a:r>
            <a:r>
              <a:rPr lang="zh-CN" altLang="en-US" kern="100" dirty="0">
                <a:latin typeface="微软雅黑" panose="020B0503020204020204" pitchFamily="34" charset="-122"/>
                <a:ea typeface="微软雅黑" panose="020B0503020204020204" pitchFamily="34" charset="-122"/>
              </a:rPr>
              <a:t>）</a:t>
            </a:r>
            <a:r>
              <a:rPr lang="en-US" altLang="zh-CN" kern="100" dirty="0">
                <a:latin typeface="微软雅黑" panose="020B0503020204020204" pitchFamily="34" charset="-122"/>
                <a:ea typeface="微软雅黑" panose="020B0503020204020204" pitchFamily="34" charset="-122"/>
              </a:rPr>
              <a:t>	</a:t>
            </a:r>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4</a:t>
            </a:r>
            <a:r>
              <a:rPr lang="zh-CN" altLang="en-US" b="1" kern="100" dirty="0">
                <a:latin typeface="等线 Light" panose="02010600030101010101" pitchFamily="2" charset="-122"/>
                <a:ea typeface="等线 Light" panose="02010600030101010101" pitchFamily="2" charset="-122"/>
              </a:rPr>
              <a:t>）多感知性（</a:t>
            </a:r>
            <a:r>
              <a:rPr lang="en-US" altLang="zh-CN" b="1" kern="100" dirty="0">
                <a:latin typeface="等线 Light" panose="02010600030101010101" pitchFamily="2" charset="-122"/>
                <a:ea typeface="等线 Light" panose="02010600030101010101" pitchFamily="2" charset="-122"/>
              </a:rPr>
              <a:t>Multi-Sensory</a:t>
            </a:r>
            <a:r>
              <a:rPr lang="zh-CN" altLang="en-US" b="1" kern="100" dirty="0">
                <a:latin typeface="等线 Light" panose="02010600030101010101" pitchFamily="2" charset="-122"/>
                <a:ea typeface="等线 Light" panose="02010600030101010101" pitchFamily="2" charset="-122"/>
              </a:rPr>
              <a:t>）</a:t>
            </a:r>
          </a:p>
          <a:p>
            <a:pPr lvl="1"/>
            <a:r>
              <a:rPr lang="en-US" altLang="zh-CN" b="1" kern="100" dirty="0">
                <a:latin typeface="等线" panose="02010600030101010101" pitchFamily="2" charset="-122"/>
                <a:ea typeface="等线" panose="02010600030101010101" pitchFamily="2" charset="-122"/>
              </a:rPr>
              <a:t>4.</a:t>
            </a:r>
            <a:r>
              <a:rPr lang="zh-CN" altLang="en-US" b="1" kern="100" dirty="0">
                <a:latin typeface="等线" panose="02010600030101010101" pitchFamily="2" charset="-122"/>
                <a:ea typeface="等线" panose="02010600030101010101" pitchFamily="2" charset="-122"/>
              </a:rPr>
              <a:t> 虚拟现实技术的系统组成</a:t>
            </a:r>
          </a:p>
          <a:p>
            <a:pPr lvl="2"/>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1</a:t>
            </a:r>
            <a:r>
              <a:rPr lang="zh-CN" altLang="en-US" b="1" kern="100" dirty="0">
                <a:latin typeface="等线 Light" panose="02010600030101010101" pitchFamily="2" charset="-122"/>
                <a:ea typeface="等线 Light" panose="02010600030101010101" pitchFamily="2" charset="-122"/>
              </a:rPr>
              <a:t>）计算机</a:t>
            </a:r>
            <a:r>
              <a:rPr lang="en-US" altLang="zh-CN" b="1" kern="100" dirty="0">
                <a:latin typeface="等线 Light" panose="02010600030101010101" pitchFamily="2" charset="-122"/>
                <a:ea typeface="等线 Light" panose="02010600030101010101" pitchFamily="2" charset="-122"/>
              </a:rPr>
              <a:t>			</a:t>
            </a:r>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2</a:t>
            </a:r>
            <a:r>
              <a:rPr lang="zh-CN" altLang="en-US" b="1" kern="100" dirty="0">
                <a:latin typeface="等线 Light" panose="02010600030101010101" pitchFamily="2" charset="-122"/>
                <a:ea typeface="等线 Light" panose="02010600030101010101" pitchFamily="2" charset="-122"/>
              </a:rPr>
              <a:t>）输入</a:t>
            </a:r>
            <a:r>
              <a:rPr lang="en-US" altLang="zh-CN" b="1" kern="100" dirty="0">
                <a:latin typeface="等线 Light" panose="02010600030101010101" pitchFamily="2" charset="-122"/>
                <a:ea typeface="等线 Light" panose="02010600030101010101" pitchFamily="2" charset="-122"/>
              </a:rPr>
              <a:t>/</a:t>
            </a:r>
            <a:r>
              <a:rPr lang="zh-CN" altLang="en-US" b="1" kern="100" dirty="0">
                <a:latin typeface="等线 Light" panose="02010600030101010101" pitchFamily="2" charset="-122"/>
                <a:ea typeface="等线 Light" panose="02010600030101010101" pitchFamily="2" charset="-122"/>
              </a:rPr>
              <a:t>输出设备</a:t>
            </a:r>
          </a:p>
          <a:p>
            <a:pPr lvl="2"/>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3</a:t>
            </a:r>
            <a:r>
              <a:rPr lang="zh-CN" altLang="en-US" b="1" kern="100" dirty="0">
                <a:latin typeface="等线 Light" panose="02010600030101010101" pitchFamily="2" charset="-122"/>
                <a:ea typeface="等线 Light" panose="02010600030101010101" pitchFamily="2" charset="-122"/>
              </a:rPr>
              <a:t>）应用软件</a:t>
            </a:r>
            <a:r>
              <a:rPr lang="en-US" altLang="zh-CN" b="1" kern="100" dirty="0">
                <a:latin typeface="等线 Light" panose="02010600030101010101" pitchFamily="2" charset="-122"/>
                <a:ea typeface="等线 Light" panose="02010600030101010101" pitchFamily="2" charset="-122"/>
              </a:rPr>
              <a:t>		</a:t>
            </a:r>
            <a:r>
              <a:rPr lang="en-US" altLang="zh-CN" b="1" kern="100" dirty="0" smtClean="0">
                <a:latin typeface="等线 Light" panose="02010600030101010101" pitchFamily="2" charset="-122"/>
                <a:ea typeface="等线 Light" panose="02010600030101010101" pitchFamily="2" charset="-122"/>
              </a:rPr>
              <a:t>	</a:t>
            </a:r>
            <a:r>
              <a:rPr lang="zh-CN" altLang="en-US" b="1" kern="100" dirty="0" smtClean="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4</a:t>
            </a:r>
            <a:r>
              <a:rPr lang="zh-CN" altLang="en-US" b="1" kern="100" dirty="0">
                <a:latin typeface="等线 Light" panose="02010600030101010101" pitchFamily="2" charset="-122"/>
                <a:ea typeface="等线 Light" panose="02010600030101010101" pitchFamily="2" charset="-122"/>
              </a:rPr>
              <a:t>）数据库</a:t>
            </a:r>
          </a:p>
          <a:p>
            <a:pPr marL="0" indent="0">
              <a:buNone/>
            </a:pPr>
            <a:endParaRPr lang="zh-CN" altLang="en-US" dirty="0"/>
          </a:p>
        </p:txBody>
      </p:sp>
    </p:spTree>
    <p:extLst>
      <p:ext uri="{BB962C8B-B14F-4D97-AF65-F5344CB8AC3E}">
        <p14:creationId xmlns:p14="http://schemas.microsoft.com/office/powerpoint/2010/main" val="1203797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97280" y="394977"/>
            <a:ext cx="10058400" cy="1450757"/>
          </a:xfrm>
        </p:spPr>
        <p:txBody>
          <a:bodyPr>
            <a:normAutofit/>
          </a:bodyPr>
          <a:lstStyle/>
          <a:p>
            <a:r>
              <a:rPr lang="en-US" altLang="zh-CN" b="1" kern="2200" dirty="0">
                <a:latin typeface="等线" panose="02010600030101010101" pitchFamily="2" charset="-122"/>
                <a:ea typeface="等线" panose="02010600030101010101" pitchFamily="2" charset="-122"/>
              </a:rPr>
              <a:t>9.1.1  </a:t>
            </a:r>
            <a:r>
              <a:rPr lang="zh-CN" altLang="en-US" b="1" kern="2200" dirty="0">
                <a:latin typeface="等线" panose="02010600030101010101" pitchFamily="2" charset="-122"/>
                <a:ea typeface="等线" panose="02010600030101010101" pitchFamily="2" charset="-122"/>
              </a:rPr>
              <a:t>虚拟</a:t>
            </a:r>
            <a:r>
              <a:rPr lang="zh-CN" altLang="en-US" b="1" kern="2200" dirty="0">
                <a:latin typeface="等线" panose="02010600030101010101" pitchFamily="2" charset="-122"/>
                <a:ea typeface="等线" panose="02010600030101010101" pitchFamily="2" charset="-122"/>
              </a:rPr>
              <a:t>现实</a:t>
            </a:r>
            <a:endParaRPr lang="zh-CN" altLang="en-US" b="1" kern="2200" dirty="0">
              <a:latin typeface="等线" panose="02010600030101010101" pitchFamily="2" charset="-122"/>
              <a:ea typeface="等线" panose="02010600030101010101" pitchFamily="2" charset="-122"/>
            </a:endParaRPr>
          </a:p>
        </p:txBody>
      </p:sp>
      <p:sp>
        <p:nvSpPr>
          <p:cNvPr id="3" name="文本占位符 2"/>
          <p:cNvSpPr>
            <a:spLocks noGrp="1"/>
          </p:cNvSpPr>
          <p:nvPr>
            <p:ph type="body" idx="1"/>
          </p:nvPr>
        </p:nvSpPr>
        <p:spPr>
          <a:xfrm>
            <a:off x="1097280" y="1845734"/>
            <a:ext cx="10058400" cy="4456212"/>
          </a:xfrm>
        </p:spPr>
        <p:txBody>
          <a:bodyPr>
            <a:normAutofit/>
          </a:bodyPr>
          <a:lstStyle/>
          <a:p>
            <a:pPr lvl="1"/>
            <a:r>
              <a:rPr lang="en-US" altLang="zh-CN" b="1" kern="100" dirty="0">
                <a:latin typeface="等线" panose="02010600030101010101" pitchFamily="2" charset="-122"/>
              </a:rPr>
              <a:t>5.</a:t>
            </a:r>
            <a:r>
              <a:rPr lang="zh-CN" altLang="en-US" b="1" kern="100" dirty="0">
                <a:latin typeface="等线" panose="02010600030101010101" pitchFamily="2" charset="-122"/>
              </a:rPr>
              <a:t> 虚拟现实技术的关键技术和研究内容</a:t>
            </a:r>
          </a:p>
          <a:p>
            <a:pPr lvl="2"/>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）环境建模技术</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）立体声合成和立体显示技术</a:t>
            </a:r>
          </a:p>
          <a:p>
            <a:pPr lvl="2"/>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）触觉反馈技术</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4</a:t>
            </a:r>
            <a:r>
              <a:rPr lang="zh-CN" altLang="en-US" b="1" i="0" u="none" strike="noStrike" kern="100" baseline="0" dirty="0" smtClean="0">
                <a:latin typeface="等线 Light" panose="02010600030101010101" pitchFamily="2" charset="-122"/>
                <a:ea typeface="等线 Light" panose="02010600030101010101" pitchFamily="2" charset="-122"/>
              </a:rPr>
              <a:t>）交互技术</a:t>
            </a:r>
          </a:p>
          <a:p>
            <a:pPr lvl="1"/>
            <a:r>
              <a:rPr lang="en-US" altLang="zh-CN" b="1" kern="100" dirty="0">
                <a:latin typeface="等线" panose="02010600030101010101" pitchFamily="2" charset="-122"/>
              </a:rPr>
              <a:t>6.</a:t>
            </a:r>
            <a:r>
              <a:rPr lang="zh-CN" altLang="en-US" b="1" kern="100" dirty="0">
                <a:latin typeface="等线" panose="02010600030101010101" pitchFamily="2" charset="-122"/>
              </a:rPr>
              <a:t> 虚拟现实技术的应用</a:t>
            </a:r>
          </a:p>
          <a:p>
            <a:pPr lvl="2"/>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）在教育中的应用</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）在工程设计领域的应用</a:t>
            </a:r>
          </a:p>
          <a:p>
            <a:pPr lvl="2"/>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）在医学方面的应用</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4</a:t>
            </a:r>
            <a:r>
              <a:rPr lang="zh-CN" altLang="en-US" b="1" i="0" u="none" strike="noStrike" kern="100" baseline="0" dirty="0" smtClean="0">
                <a:latin typeface="等线 Light" panose="02010600030101010101" pitchFamily="2" charset="-122"/>
                <a:ea typeface="等线 Light" panose="02010600030101010101" pitchFamily="2" charset="-122"/>
              </a:rPr>
              <a:t>）在影视娱乐中的应用</a:t>
            </a:r>
          </a:p>
          <a:p>
            <a:pPr lvl="2"/>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5</a:t>
            </a:r>
            <a:r>
              <a:rPr lang="zh-CN" altLang="en-US" b="1" i="0" u="none" strike="noStrike" kern="100" baseline="0" dirty="0" smtClean="0">
                <a:latin typeface="等线 Light" panose="02010600030101010101" pitchFamily="2" charset="-122"/>
                <a:ea typeface="等线 Light" panose="02010600030101010101" pitchFamily="2" charset="-122"/>
              </a:rPr>
              <a:t>）在军事方面的应用</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6</a:t>
            </a:r>
            <a:r>
              <a:rPr lang="zh-CN" altLang="en-US" b="1" i="0" u="none" strike="noStrike" kern="100" baseline="0" dirty="0" smtClean="0">
                <a:latin typeface="等线 Light" panose="02010600030101010101" pitchFamily="2" charset="-122"/>
                <a:ea typeface="等线 Light" panose="02010600030101010101" pitchFamily="2" charset="-122"/>
              </a:rPr>
              <a:t>）在商业领域的应用</a:t>
            </a:r>
            <a:endParaRPr lang="zh-CN" altLang="en-US" b="1" i="0" u="none" strike="noStrike" kern="100"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1344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9.1.2  </a:t>
            </a:r>
            <a:r>
              <a:rPr lang="zh-CN" altLang="en-US" b="1" i="0" u="none" strike="noStrike" kern="2200" baseline="0" smtClean="0">
                <a:latin typeface="等线" panose="02010600030101010101" pitchFamily="2" charset="-122"/>
                <a:ea typeface="等线" panose="02010600030101010101" pitchFamily="2" charset="-122"/>
              </a:rPr>
              <a:t>增强现实技术</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1" i="0" u="none" strike="noStrike" kern="100" baseline="0" smtClean="0">
                <a:latin typeface="等线 Light" panose="02010600030101010101" pitchFamily="2" charset="-122"/>
                <a:ea typeface="等线 Light" panose="02010600030101010101" pitchFamily="2" charset="-122"/>
              </a:rPr>
              <a:t>1.</a:t>
            </a:r>
            <a:r>
              <a:rPr lang="zh-CN" altLang="en-US" b="1" i="0" u="none" strike="noStrike" kern="100" baseline="0" smtClean="0">
                <a:latin typeface="等线 Light" panose="02010600030101010101" pitchFamily="2" charset="-122"/>
                <a:ea typeface="等线 Light" panose="02010600030101010101" pitchFamily="2" charset="-122"/>
              </a:rPr>
              <a:t> 增强现实技术的概念</a:t>
            </a:r>
          </a:p>
          <a:p>
            <a:pPr marR="0" lvl="0" rtl="0"/>
            <a:r>
              <a:rPr lang="en-US" altLang="zh-CN" b="1" i="0" u="none" strike="noStrike" kern="100" baseline="0" smtClean="0">
                <a:latin typeface="等线 Light" panose="02010600030101010101" pitchFamily="2" charset="-122"/>
                <a:ea typeface="等线 Light" panose="02010600030101010101" pitchFamily="2" charset="-122"/>
              </a:rPr>
              <a:t>2.</a:t>
            </a:r>
            <a:r>
              <a:rPr lang="zh-CN" altLang="en-US" b="1" i="0" u="none" strike="noStrike" kern="100" baseline="0" smtClean="0">
                <a:latin typeface="等线 Light" panose="02010600030101010101" pitchFamily="2" charset="-122"/>
                <a:ea typeface="等线 Light" panose="02010600030101010101" pitchFamily="2" charset="-122"/>
              </a:rPr>
              <a:t> 增强现实技术的系统组成</a:t>
            </a:r>
          </a:p>
          <a:p>
            <a:pPr marR="0" lvl="0" rtl="0"/>
            <a:r>
              <a:rPr lang="en-US" altLang="zh-CN" b="1" i="0" u="none" strike="noStrike" kern="100" baseline="0" smtClean="0">
                <a:latin typeface="等线 Light" panose="02010600030101010101" pitchFamily="2" charset="-122"/>
                <a:ea typeface="等线 Light" panose="02010600030101010101" pitchFamily="2" charset="-122"/>
              </a:rPr>
              <a:t>3.</a:t>
            </a:r>
            <a:r>
              <a:rPr lang="zh-CN" altLang="en-US" b="1" i="0" u="none" strike="noStrike" kern="100" baseline="0" smtClean="0">
                <a:latin typeface="等线 Light" panose="02010600030101010101" pitchFamily="2" charset="-122"/>
                <a:ea typeface="等线 Light" panose="02010600030101010101" pitchFamily="2" charset="-122"/>
              </a:rPr>
              <a:t> 增强现实技术的应用</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1</a:t>
            </a:r>
            <a:r>
              <a:rPr lang="zh-CN" altLang="en-US" b="1" i="0" u="none" strike="noStrike" kern="100" baseline="0" smtClean="0">
                <a:latin typeface="等线 Light" panose="02010600030101010101" pitchFamily="2" charset="-122"/>
                <a:ea typeface="等线 Light" panose="02010600030101010101" pitchFamily="2" charset="-122"/>
              </a:rPr>
              <a:t>）在娱乐中的应用</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2</a:t>
            </a:r>
            <a:r>
              <a:rPr lang="zh-CN" altLang="en-US" b="1" i="0" u="none" strike="noStrike" kern="100" baseline="0" smtClean="0">
                <a:latin typeface="等线 Light" panose="02010600030101010101" pitchFamily="2" charset="-122"/>
                <a:ea typeface="等线 Light" panose="02010600030101010101" pitchFamily="2" charset="-122"/>
              </a:rPr>
              <a:t>）在教育中的应用</a:t>
            </a:r>
          </a:p>
          <a:p>
            <a:pPr marR="0" lvl="2" rtl="0"/>
            <a:r>
              <a:rPr lang="zh-CN" altLang="en-US" b="1" i="0" u="none" strike="noStrike" kern="100" baseline="0" smtClean="0">
                <a:latin typeface="等线 Light" panose="02010600030101010101" pitchFamily="2" charset="-122"/>
                <a:ea typeface="等线 Light" panose="02010600030101010101" pitchFamily="2" charset="-122"/>
              </a:rPr>
              <a:t>（</a:t>
            </a:r>
            <a:r>
              <a:rPr lang="en-US" altLang="zh-CN" b="1" i="0" u="none" strike="noStrike" kern="100" baseline="0" smtClean="0">
                <a:latin typeface="等线 Light" panose="02010600030101010101" pitchFamily="2" charset="-122"/>
                <a:ea typeface="等线 Light" panose="02010600030101010101" pitchFamily="2" charset="-122"/>
              </a:rPr>
              <a:t>3</a:t>
            </a:r>
            <a:r>
              <a:rPr lang="zh-CN" altLang="en-US" b="1" i="0" u="none" strike="noStrike" kern="100" baseline="0" smtClean="0">
                <a:latin typeface="等线 Light" panose="02010600030101010101" pitchFamily="2" charset="-122"/>
                <a:ea typeface="等线 Light" panose="02010600030101010101" pitchFamily="2" charset="-122"/>
              </a:rPr>
              <a:t>）在辅助驾驶中的应用</a:t>
            </a:r>
          </a:p>
          <a:p>
            <a:pPr marR="0" lvl="2" rtl="0"/>
            <a:r>
              <a:rPr lang="zh-CN" altLang="en-US" b="1" i="0" u="none" strike="noStrike" kern="100" baseline="0" smtClean="0">
                <a:latin typeface="等线 Light" panose="02010600030101010101" pitchFamily="2" charset="-122"/>
                <a:ea typeface="等线 Light" panose="02010600030101010101" pitchFamily="2" charset="-122"/>
              </a:rPr>
              <a:t>此外，</a:t>
            </a:r>
            <a:r>
              <a:rPr lang="en-US" altLang="zh-CN" b="1" i="0" u="none" strike="noStrike" kern="100" baseline="0" smtClean="0">
                <a:latin typeface="等线 Light" panose="02010600030101010101" pitchFamily="2" charset="-122"/>
                <a:ea typeface="等线 Light" panose="02010600030101010101" pitchFamily="2" charset="-122"/>
              </a:rPr>
              <a:t>AR</a:t>
            </a:r>
            <a:r>
              <a:rPr lang="zh-CN" altLang="en-US" b="1" i="0" u="none" strike="noStrike" kern="100" baseline="0" smtClean="0">
                <a:latin typeface="等线 Light" panose="02010600030101010101" pitchFamily="2" charset="-122"/>
                <a:ea typeface="等线 Light" panose="02010600030101010101" pitchFamily="2" charset="-122"/>
              </a:rPr>
              <a:t>技术在军事领域、医疗领域等各种领域也有所应用。</a:t>
            </a:r>
            <a:endParaRPr lang="zh-CN" altLang="en-US" b="1" i="0" u="none" strike="noStrike" kern="100" baseline="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704034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dirty="0" smtClean="0">
                <a:latin typeface="等线" panose="02010600030101010101" pitchFamily="2" charset="-122"/>
                <a:ea typeface="等线" panose="02010600030101010101" pitchFamily="2" charset="-122"/>
              </a:rPr>
              <a:t>9.2  </a:t>
            </a:r>
            <a:r>
              <a:rPr lang="zh-CN" altLang="en-US" b="1" i="0" u="none" strike="noStrike" kern="2200" baseline="0" dirty="0" smtClean="0">
                <a:latin typeface="等线" panose="02010600030101010101" pitchFamily="2" charset="-122"/>
                <a:ea typeface="等线" panose="02010600030101010101" pitchFamily="2" charset="-122"/>
              </a:rPr>
              <a:t>云计算与高性能计算</a:t>
            </a:r>
            <a:endParaRPr lang="zh-CN" altLang="en-US" b="1" i="0" u="none" strike="noStrike" kern="2200" baseline="0" dirty="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normAutofit/>
          </a:bodyPr>
          <a:lstStyle/>
          <a:p>
            <a:pPr marR="0" lvl="0" rtl="0"/>
            <a:r>
              <a:rPr lang="en-US" altLang="zh-CN" sz="2800" b="1" i="0" u="none" strike="noStrike" kern="100" baseline="0" dirty="0" smtClean="0">
                <a:latin typeface="等线 Light" panose="02010600030101010101" pitchFamily="2" charset="-122"/>
                <a:ea typeface="等线 Light" panose="02010600030101010101" pitchFamily="2" charset="-122"/>
              </a:rPr>
              <a:t>9.2.1  </a:t>
            </a:r>
            <a:r>
              <a:rPr lang="zh-CN" altLang="en-US" sz="2800" b="1" i="0" u="none" strike="noStrike" kern="100" baseline="0" dirty="0" smtClean="0">
                <a:latin typeface="等线 Light" panose="02010600030101010101" pitchFamily="2" charset="-122"/>
                <a:ea typeface="等线 Light" panose="02010600030101010101" pitchFamily="2" charset="-122"/>
              </a:rPr>
              <a:t>云计算基础知识</a:t>
            </a:r>
          </a:p>
          <a:p>
            <a:pPr marR="0" lvl="1" rtl="0"/>
            <a:r>
              <a:rPr lang="en-US" altLang="zh-CN" b="1" i="0" u="none" strike="noStrike" kern="100" baseline="0" dirty="0" smtClean="0">
                <a:latin typeface="等线" panose="02010600030101010101" pitchFamily="2" charset="-122"/>
                <a:ea typeface="等线" panose="02010600030101010101" pitchFamily="2" charset="-122"/>
              </a:rPr>
              <a:t>1.</a:t>
            </a:r>
            <a:r>
              <a:rPr lang="zh-CN" altLang="en-US" b="1" i="0" u="none" strike="noStrike" kern="100" baseline="0" dirty="0" smtClean="0">
                <a:latin typeface="等线" panose="02010600030101010101" pitchFamily="2" charset="-122"/>
                <a:ea typeface="等线" panose="02010600030101010101" pitchFamily="2" charset="-122"/>
              </a:rPr>
              <a:t> 云计算概述</a:t>
            </a:r>
          </a:p>
          <a:p>
            <a:pPr marR="0" lvl="1" rtl="0"/>
            <a:r>
              <a:rPr lang="en-US" altLang="zh-CN" b="1" i="0" u="none" strike="noStrike" kern="100" baseline="0" dirty="0" smtClean="0">
                <a:latin typeface="等线" panose="02010600030101010101" pitchFamily="2" charset="-122"/>
                <a:ea typeface="等线" panose="02010600030101010101" pitchFamily="2" charset="-122"/>
              </a:rPr>
              <a:t>2.</a:t>
            </a:r>
            <a:r>
              <a:rPr lang="zh-CN" altLang="en-US" b="1" i="0" u="none" strike="noStrike" kern="100" baseline="0" dirty="0" smtClean="0">
                <a:latin typeface="等线" panose="02010600030101010101" pitchFamily="2" charset="-122"/>
                <a:ea typeface="等线" panose="02010600030101010101" pitchFamily="2" charset="-122"/>
              </a:rPr>
              <a:t> 云计算的定义</a:t>
            </a:r>
          </a:p>
          <a:p>
            <a:pPr marR="0" lvl="1" rtl="0"/>
            <a:r>
              <a:rPr lang="en-US" altLang="zh-CN" b="1" i="0" u="none" strike="noStrike" kern="100" baseline="0" dirty="0" smtClean="0">
                <a:latin typeface="等线" panose="02010600030101010101" pitchFamily="2" charset="-122"/>
                <a:ea typeface="等线" panose="02010600030101010101" pitchFamily="2" charset="-122"/>
              </a:rPr>
              <a:t>3.</a:t>
            </a:r>
            <a:r>
              <a:rPr lang="zh-CN" altLang="en-US" b="1" i="0" u="none" strike="noStrike" kern="100" baseline="0" dirty="0" smtClean="0">
                <a:latin typeface="等线" panose="02010600030101010101" pitchFamily="2" charset="-122"/>
                <a:ea typeface="等线" panose="02010600030101010101" pitchFamily="2" charset="-122"/>
              </a:rPr>
              <a:t> 云计算的特点</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）规模</a:t>
            </a:r>
            <a:r>
              <a:rPr lang="zh-CN" altLang="en-US" b="1" i="0" u="none" strike="noStrike" kern="100" baseline="0" dirty="0" smtClean="0">
                <a:latin typeface="等线 Light" panose="02010600030101010101" pitchFamily="2" charset="-122"/>
                <a:ea typeface="等线 Light" panose="02010600030101010101" pitchFamily="2" charset="-122"/>
              </a:rPr>
              <a:t>大</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）虚拟化</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）可靠性</a:t>
            </a:r>
            <a:r>
              <a:rPr lang="zh-CN" altLang="en-US" b="1" i="0" u="none" strike="noStrike" kern="100" baseline="0" dirty="0" smtClean="0">
                <a:latin typeface="等线 Light" panose="02010600030101010101" pitchFamily="2" charset="-122"/>
                <a:ea typeface="等线 Light" panose="02010600030101010101" pitchFamily="2" charset="-122"/>
              </a:rPr>
              <a:t>高</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 </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4</a:t>
            </a:r>
            <a:r>
              <a:rPr lang="zh-CN" altLang="en-US" b="1" i="0" u="none" strike="noStrike" kern="100" baseline="0" dirty="0" smtClean="0">
                <a:latin typeface="等线 Light" panose="02010600030101010101" pitchFamily="2" charset="-122"/>
                <a:ea typeface="等线 Light" panose="02010600030101010101" pitchFamily="2" charset="-122"/>
              </a:rPr>
              <a:t>）通用性</a:t>
            </a:r>
            <a:r>
              <a:rPr lang="zh-CN" altLang="en-US" b="1" i="0" u="none" strike="noStrike" kern="100" baseline="0" dirty="0" smtClean="0">
                <a:latin typeface="等线 Light" panose="02010600030101010101" pitchFamily="2" charset="-122"/>
                <a:ea typeface="等线 Light" panose="02010600030101010101" pitchFamily="2" charset="-122"/>
              </a:rPr>
              <a:t>强</a:t>
            </a:r>
            <a:r>
              <a:rPr lang="en-US" altLang="zh-CN" b="1" i="0" u="none" strike="noStrike" kern="100" baseline="0" dirty="0" smtClean="0">
                <a:latin typeface="等线 Light" panose="02010600030101010101" pitchFamily="2" charset="-122"/>
                <a:ea typeface="等线 Light" panose="02010600030101010101" pitchFamily="2" charset="-122"/>
              </a:rPr>
              <a:t>		</a:t>
            </a:r>
            <a:endParaRPr lang="zh-CN" altLang="en-US" b="1" i="0" u="none" strike="noStrike" kern="100" baseline="0" dirty="0" smtClean="0">
              <a:latin typeface="等线 Light" panose="02010600030101010101" pitchFamily="2" charset="-122"/>
              <a:ea typeface="等线 Light" panose="02010600030101010101" pitchFamily="2" charset="-122"/>
            </a:endParaRP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5</a:t>
            </a:r>
            <a:r>
              <a:rPr lang="zh-CN" altLang="en-US" b="1" i="0" u="none" strike="noStrike" kern="100" baseline="0" dirty="0" smtClean="0">
                <a:latin typeface="等线 Light" panose="02010600030101010101" pitchFamily="2" charset="-122"/>
                <a:ea typeface="等线 Light" panose="02010600030101010101" pitchFamily="2" charset="-122"/>
              </a:rPr>
              <a:t>）可伸缩性（可扩展性）</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6</a:t>
            </a:r>
            <a:r>
              <a:rPr lang="zh-CN" altLang="en-US" b="1" i="0" u="none" strike="noStrike" kern="100" baseline="0" dirty="0" smtClean="0">
                <a:latin typeface="等线 Light" panose="02010600030101010101" pitchFamily="2" charset="-122"/>
                <a:ea typeface="等线 Light" panose="02010600030101010101" pitchFamily="2" charset="-122"/>
              </a:rPr>
              <a:t>）按需服务</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7</a:t>
            </a:r>
            <a:r>
              <a:rPr lang="zh-CN" altLang="en-US" b="1" i="0" u="none" strike="noStrike" kern="100" baseline="0" dirty="0" smtClean="0">
                <a:latin typeface="等线 Light" panose="02010600030101010101" pitchFamily="2" charset="-122"/>
                <a:ea typeface="等线 Light" panose="02010600030101010101" pitchFamily="2" charset="-122"/>
              </a:rPr>
              <a:t>）极其</a:t>
            </a:r>
            <a:r>
              <a:rPr lang="zh-CN" altLang="en-US" b="1" i="0" u="none" strike="noStrike" kern="100" baseline="0" dirty="0" smtClean="0">
                <a:latin typeface="等线 Light" panose="02010600030101010101" pitchFamily="2" charset="-122"/>
                <a:ea typeface="等线 Light" panose="02010600030101010101" pitchFamily="2" charset="-122"/>
              </a:rPr>
              <a:t>廉价</a:t>
            </a:r>
            <a:endParaRPr lang="zh-CN" altLang="en-US" b="1" i="0" u="none" strike="noStrike" kern="100" baseline="0" dirty="0" smtClean="0">
              <a:latin typeface="等线 Light" panose="02010600030101010101" pitchFamily="2" charset="-122"/>
              <a:ea typeface="等线 Light" panose="02010600030101010101" pitchFamily="2" charset="-122"/>
            </a:endParaRPr>
          </a:p>
        </p:txBody>
      </p:sp>
    </p:spTree>
    <p:extLst>
      <p:ext uri="{BB962C8B-B14F-4D97-AF65-F5344CB8AC3E}">
        <p14:creationId xmlns:p14="http://schemas.microsoft.com/office/powerpoint/2010/main" val="2969551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kern="2200" dirty="0">
                <a:latin typeface="等线" panose="02010600030101010101" pitchFamily="2" charset="-122"/>
                <a:ea typeface="等线" panose="02010600030101010101" pitchFamily="2" charset="-122"/>
              </a:rPr>
              <a:t>9.2.1  </a:t>
            </a:r>
            <a:r>
              <a:rPr lang="zh-CN" altLang="en-US" b="1" kern="2200" dirty="0">
                <a:latin typeface="等线" panose="02010600030101010101" pitchFamily="2" charset="-122"/>
                <a:ea typeface="等线" panose="02010600030101010101" pitchFamily="2" charset="-122"/>
              </a:rPr>
              <a:t>云计算基础</a:t>
            </a:r>
            <a:r>
              <a:rPr lang="zh-CN" altLang="en-US" b="1" kern="2200" dirty="0">
                <a:latin typeface="等线" panose="02010600030101010101" pitchFamily="2" charset="-122"/>
                <a:ea typeface="等线" panose="02010600030101010101" pitchFamily="2" charset="-122"/>
              </a:rPr>
              <a:t>知识</a:t>
            </a:r>
            <a:endParaRPr lang="zh-CN" altLang="en-US" b="1" kern="2200" dirty="0">
              <a:latin typeface="等线" panose="02010600030101010101" pitchFamily="2" charset="-122"/>
              <a:ea typeface="等线" panose="02010600030101010101" pitchFamily="2" charset="-122"/>
            </a:endParaRPr>
          </a:p>
        </p:txBody>
      </p:sp>
      <p:sp>
        <p:nvSpPr>
          <p:cNvPr id="3" name="文本占位符 2"/>
          <p:cNvSpPr>
            <a:spLocks noGrp="1"/>
          </p:cNvSpPr>
          <p:nvPr>
            <p:ph type="body" idx="1"/>
          </p:nvPr>
        </p:nvSpPr>
        <p:spPr>
          <a:xfrm>
            <a:off x="1097280" y="1845734"/>
            <a:ext cx="10058400" cy="4530352"/>
          </a:xfrm>
        </p:spPr>
        <p:txBody>
          <a:bodyPr>
            <a:normAutofit/>
          </a:bodyPr>
          <a:lstStyle/>
          <a:p>
            <a:pPr lvl="0"/>
            <a:r>
              <a:rPr lang="en-US" altLang="zh-CN" b="1" kern="100" dirty="0">
                <a:latin typeface="等线 Light" panose="02010600030101010101" pitchFamily="2" charset="-122"/>
                <a:ea typeface="等线 Light" panose="02010600030101010101" pitchFamily="2" charset="-122"/>
              </a:rPr>
              <a:t>4.</a:t>
            </a:r>
            <a:r>
              <a:rPr lang="zh-CN" altLang="en-US" b="1" kern="100" dirty="0">
                <a:latin typeface="等线 Light" panose="02010600030101010101" pitchFamily="2" charset="-122"/>
                <a:ea typeface="等线 Light" panose="02010600030101010101" pitchFamily="2" charset="-122"/>
              </a:rPr>
              <a:t> 云计算体系结构及服务类型</a:t>
            </a:r>
          </a:p>
          <a:p>
            <a:pPr lvl="2"/>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1</a:t>
            </a:r>
            <a:r>
              <a:rPr lang="zh-CN" altLang="en-US" b="1" kern="100" dirty="0">
                <a:latin typeface="等线 Light" panose="02010600030101010101" pitchFamily="2" charset="-122"/>
                <a:ea typeface="等线 Light" panose="02010600030101010101" pitchFamily="2" charset="-122"/>
              </a:rPr>
              <a:t>）体系结构</a:t>
            </a:r>
          </a:p>
          <a:p>
            <a:pPr lvl="2"/>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2</a:t>
            </a:r>
            <a:r>
              <a:rPr lang="zh-CN" altLang="en-US" b="1" kern="100" dirty="0">
                <a:latin typeface="等线 Light" panose="02010600030101010101" pitchFamily="2" charset="-122"/>
                <a:ea typeface="等线 Light" panose="02010600030101010101" pitchFamily="2" charset="-122"/>
              </a:rPr>
              <a:t>）服务类型</a:t>
            </a:r>
          </a:p>
          <a:p>
            <a:pPr lvl="3"/>
            <a:r>
              <a:rPr lang="en-US" altLang="zh-CN" b="1" kern="100" dirty="0">
                <a:latin typeface="等线" panose="02010600030101010101" pitchFamily="2" charset="-122"/>
                <a:ea typeface="等线" panose="02010600030101010101" pitchFamily="2" charset="-122"/>
              </a:rPr>
              <a:t>IaaS</a:t>
            </a:r>
            <a:r>
              <a:rPr lang="zh-CN" altLang="en-US" b="1" kern="100" dirty="0">
                <a:latin typeface="等线" panose="02010600030101010101" pitchFamily="2" charset="-122"/>
                <a:ea typeface="等线" panose="02010600030101010101" pitchFamily="2" charset="-122"/>
              </a:rPr>
              <a:t>是把计算、存储、网络以及搭建应用环境所需的一些工具当成服务提供给用户，使用户能够按需获取</a:t>
            </a:r>
            <a:r>
              <a:rPr lang="en-US" altLang="zh-CN" b="1" kern="100" dirty="0">
                <a:latin typeface="等线" panose="02010600030101010101" pitchFamily="2" charset="-122"/>
                <a:ea typeface="等线" panose="02010600030101010101" pitchFamily="2" charset="-122"/>
              </a:rPr>
              <a:t>IT</a:t>
            </a:r>
            <a:r>
              <a:rPr lang="zh-CN" altLang="en-US" b="1" kern="100" dirty="0">
                <a:latin typeface="等线" panose="02010600030101010101" pitchFamily="2" charset="-122"/>
                <a:ea typeface="等线" panose="02010600030101010101" pitchFamily="2" charset="-122"/>
              </a:rPr>
              <a:t>基础设施。</a:t>
            </a:r>
          </a:p>
          <a:p>
            <a:pPr lvl="3"/>
            <a:r>
              <a:rPr lang="en-US" altLang="zh-CN" b="1" kern="100" dirty="0">
                <a:latin typeface="等线" panose="02010600030101010101" pitchFamily="2" charset="-122"/>
                <a:ea typeface="等线" panose="02010600030101010101" pitchFamily="2" charset="-122"/>
              </a:rPr>
              <a:t>PaaS</a:t>
            </a:r>
            <a:r>
              <a:rPr lang="zh-CN" altLang="en-US" b="1" kern="100" dirty="0">
                <a:latin typeface="等线" panose="02010600030101010101" pitchFamily="2" charset="-122"/>
                <a:ea typeface="等线" panose="02010600030101010101" pitchFamily="2" charset="-122"/>
              </a:rPr>
              <a:t>也称为云计算操作系统，提供给终端用户基于互联网的应用开发环境，包括应用编程接口和运行平台等，并且支持应用从创建到运行整个生命周期所需的各种软硬件资源和工具。</a:t>
            </a:r>
          </a:p>
          <a:p>
            <a:pPr lvl="3"/>
            <a:r>
              <a:rPr lang="en-US" altLang="zh-CN" b="1" kern="100" dirty="0">
                <a:latin typeface="等线" panose="02010600030101010101" pitchFamily="2" charset="-122"/>
                <a:ea typeface="等线" panose="02010600030101010101" pitchFamily="2" charset="-122"/>
              </a:rPr>
              <a:t>SaaS</a:t>
            </a:r>
            <a:r>
              <a:rPr lang="zh-CN" altLang="en-US" b="1" kern="100" dirty="0">
                <a:latin typeface="等线" panose="02010600030101010101" pitchFamily="2" charset="-122"/>
                <a:ea typeface="等线" panose="02010600030101010101" pitchFamily="2" charset="-122"/>
              </a:rPr>
              <a:t>是软件服务提供商为了满足用户的需求提供的软件的计算能力。</a:t>
            </a:r>
          </a:p>
          <a:p>
            <a:pPr lvl="0"/>
            <a:r>
              <a:rPr lang="en-US" altLang="zh-CN" b="1" kern="100" dirty="0">
                <a:latin typeface="等线 Light" panose="02010600030101010101" pitchFamily="2" charset="-122"/>
                <a:ea typeface="等线 Light" panose="02010600030101010101" pitchFamily="2" charset="-122"/>
              </a:rPr>
              <a:t>5.</a:t>
            </a:r>
            <a:r>
              <a:rPr lang="zh-CN" altLang="en-US" b="1" kern="100" dirty="0">
                <a:latin typeface="等线 Light" panose="02010600030101010101" pitchFamily="2" charset="-122"/>
                <a:ea typeface="等线 Light" panose="02010600030101010101" pitchFamily="2" charset="-122"/>
              </a:rPr>
              <a:t> 云计算的分类</a:t>
            </a:r>
          </a:p>
          <a:p>
            <a:pPr lvl="2"/>
            <a:r>
              <a:rPr lang="zh-CN" altLang="en-US" b="1" kern="100" dirty="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1</a:t>
            </a:r>
            <a:r>
              <a:rPr lang="zh-CN" altLang="en-US" b="1" kern="100" dirty="0">
                <a:latin typeface="等线 Light" panose="02010600030101010101" pitchFamily="2" charset="-122"/>
                <a:ea typeface="等线 Light" panose="02010600030101010101" pitchFamily="2" charset="-122"/>
              </a:rPr>
              <a:t>）公有</a:t>
            </a:r>
            <a:r>
              <a:rPr lang="zh-CN" altLang="en-US" b="1" kern="100" dirty="0" smtClean="0">
                <a:latin typeface="等线 Light" panose="02010600030101010101" pitchFamily="2" charset="-122"/>
                <a:ea typeface="等线 Light" panose="02010600030101010101" pitchFamily="2" charset="-122"/>
              </a:rPr>
              <a:t>云</a:t>
            </a:r>
            <a:r>
              <a:rPr lang="en-US" altLang="zh-CN" b="1" kern="100" dirty="0" smtClean="0">
                <a:latin typeface="等线 Light" panose="02010600030101010101" pitchFamily="2" charset="-122"/>
                <a:ea typeface="等线 Light" panose="02010600030101010101" pitchFamily="2" charset="-122"/>
              </a:rPr>
              <a:t>	</a:t>
            </a:r>
            <a:r>
              <a:rPr lang="zh-CN" altLang="en-US" b="1" kern="100" dirty="0" smtClean="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2</a:t>
            </a:r>
            <a:r>
              <a:rPr lang="zh-CN" altLang="en-US" b="1" kern="100" dirty="0">
                <a:latin typeface="等线 Light" panose="02010600030101010101" pitchFamily="2" charset="-122"/>
                <a:ea typeface="等线 Light" panose="02010600030101010101" pitchFamily="2" charset="-122"/>
              </a:rPr>
              <a:t>）私有</a:t>
            </a:r>
            <a:r>
              <a:rPr lang="zh-CN" altLang="en-US" b="1" kern="100" dirty="0" smtClean="0">
                <a:latin typeface="等线 Light" panose="02010600030101010101" pitchFamily="2" charset="-122"/>
                <a:ea typeface="等线 Light" panose="02010600030101010101" pitchFamily="2" charset="-122"/>
              </a:rPr>
              <a:t>云</a:t>
            </a:r>
            <a:r>
              <a:rPr lang="en-US" altLang="zh-CN" b="1" kern="100" dirty="0" smtClean="0">
                <a:latin typeface="等线 Light" panose="02010600030101010101" pitchFamily="2" charset="-122"/>
                <a:ea typeface="等线 Light" panose="02010600030101010101" pitchFamily="2" charset="-122"/>
              </a:rPr>
              <a:t>	</a:t>
            </a:r>
            <a:r>
              <a:rPr lang="zh-CN" altLang="en-US" b="1" kern="100" dirty="0" smtClean="0">
                <a:latin typeface="等线 Light" panose="02010600030101010101" pitchFamily="2" charset="-122"/>
                <a:ea typeface="等线 Light" panose="02010600030101010101" pitchFamily="2" charset="-122"/>
              </a:rPr>
              <a:t>（</a:t>
            </a:r>
            <a:r>
              <a:rPr lang="en-US" altLang="zh-CN" b="1" kern="100" dirty="0">
                <a:latin typeface="等线 Light" panose="02010600030101010101" pitchFamily="2" charset="-122"/>
                <a:ea typeface="等线 Light" panose="02010600030101010101" pitchFamily="2" charset="-122"/>
              </a:rPr>
              <a:t>3</a:t>
            </a:r>
            <a:r>
              <a:rPr lang="zh-CN" altLang="en-US" b="1" kern="100" dirty="0">
                <a:latin typeface="等线 Light" panose="02010600030101010101" pitchFamily="2" charset="-122"/>
                <a:ea typeface="等线 Light" panose="02010600030101010101" pitchFamily="2" charset="-122"/>
              </a:rPr>
              <a:t>）混合云</a:t>
            </a:r>
            <a:endParaRPr lang="zh-CN" altLang="en-US" b="1" kern="100" dirty="0">
              <a:latin typeface="Times New Roman" panose="02020603050405020304" pitchFamily="18" charset="0"/>
              <a:ea typeface="等线 Light" panose="02010600030101010101" pitchFamily="2" charset="-122"/>
            </a:endParaRPr>
          </a:p>
          <a:p>
            <a:endParaRPr lang="zh-CN" altLang="en-US" dirty="0"/>
          </a:p>
        </p:txBody>
      </p:sp>
    </p:spTree>
    <p:extLst>
      <p:ext uri="{BB962C8B-B14F-4D97-AF65-F5344CB8AC3E}">
        <p14:creationId xmlns:p14="http://schemas.microsoft.com/office/powerpoint/2010/main" val="798553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9.2.2  </a:t>
            </a:r>
            <a:r>
              <a:rPr lang="zh-CN" altLang="en-US" b="1" i="0" u="none" strike="noStrike" kern="2200" baseline="0" smtClean="0">
                <a:latin typeface="等线" panose="02010600030101010101" pitchFamily="2" charset="-122"/>
                <a:ea typeface="等线" panose="02010600030101010101" pitchFamily="2" charset="-122"/>
              </a:rPr>
              <a:t>云计算的关键技术与挑战</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a:xfrm>
            <a:off x="1097280" y="1845734"/>
            <a:ext cx="10058400" cy="4493282"/>
          </a:xfrm>
        </p:spPr>
        <p:txBody>
          <a:bodyPr>
            <a:normAutofit/>
          </a:bodyPr>
          <a:lstStyle/>
          <a:p>
            <a:pPr marR="0" lvl="0" rtl="0"/>
            <a:r>
              <a:rPr lang="en-US" altLang="zh-CN" b="1" i="0" u="none" strike="noStrike" kern="100" baseline="0" dirty="0" smtClean="0">
                <a:latin typeface="等线 Light" panose="02010600030101010101" pitchFamily="2" charset="-122"/>
                <a:ea typeface="等线 Light" panose="02010600030101010101" pitchFamily="2" charset="-122"/>
              </a:rPr>
              <a:t>1. </a:t>
            </a:r>
            <a:r>
              <a:rPr lang="zh-CN" altLang="en-US" b="1" i="0" u="none" strike="noStrike" kern="100" baseline="0" dirty="0" smtClean="0">
                <a:latin typeface="等线 Light" panose="02010600030101010101" pitchFamily="2" charset="-122"/>
                <a:ea typeface="等线 Light" panose="02010600030101010101" pitchFamily="2" charset="-122"/>
              </a:rPr>
              <a:t>云计算的关键技术</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）数据中心相关</a:t>
            </a:r>
            <a:r>
              <a:rPr lang="zh-CN" altLang="en-US" b="1" i="0" u="none" strike="noStrike" kern="100" baseline="0" dirty="0" smtClean="0">
                <a:latin typeface="等线 Light" panose="02010600030101010101" pitchFamily="2" charset="-122"/>
                <a:ea typeface="等线 Light" panose="02010600030101010101" pitchFamily="2" charset="-122"/>
              </a:rPr>
              <a:t>技术</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）虚拟化技术</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）海量数据存储与处理</a:t>
            </a:r>
            <a:r>
              <a:rPr lang="zh-CN" altLang="en-US" b="1" i="0" u="none" strike="noStrike" kern="100" baseline="0" dirty="0" smtClean="0">
                <a:latin typeface="等线 Light" panose="02010600030101010101" pitchFamily="2" charset="-122"/>
                <a:ea typeface="等线 Light" panose="02010600030101010101" pitchFamily="2" charset="-122"/>
              </a:rPr>
              <a:t>技术</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4</a:t>
            </a:r>
            <a:r>
              <a:rPr lang="zh-CN" altLang="en-US" b="1" i="0" u="none" strike="noStrike" kern="100" baseline="0" dirty="0" smtClean="0">
                <a:latin typeface="等线 Light" panose="02010600030101010101" pitchFamily="2" charset="-122"/>
                <a:ea typeface="等线 Light" panose="02010600030101010101" pitchFamily="2" charset="-122"/>
              </a:rPr>
              <a:t>）资源管理与调度技术</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5</a:t>
            </a:r>
            <a:r>
              <a:rPr lang="zh-CN" altLang="en-US" b="1" i="0" u="none" strike="noStrike" kern="100" baseline="0" dirty="0" smtClean="0">
                <a:latin typeface="等线 Light" panose="02010600030101010101" pitchFamily="2" charset="-122"/>
                <a:ea typeface="等线 Light" panose="02010600030101010101" pitchFamily="2" charset="-122"/>
              </a:rPr>
              <a:t>）服务质量保证</a:t>
            </a:r>
            <a:r>
              <a:rPr lang="zh-CN" altLang="en-US" b="1" i="0" u="none" strike="noStrike" kern="100" baseline="0" dirty="0" smtClean="0">
                <a:latin typeface="等线 Light" panose="02010600030101010101" pitchFamily="2" charset="-122"/>
                <a:ea typeface="等线 Light" panose="02010600030101010101" pitchFamily="2" charset="-122"/>
              </a:rPr>
              <a:t>机制</a:t>
            </a:r>
            <a:r>
              <a:rPr lang="en-US" altLang="zh-CN" b="1" i="0" u="none" strike="noStrike" kern="100" baseline="0" dirty="0" smtClean="0">
                <a:latin typeface="等线 Light" panose="02010600030101010101" pitchFamily="2" charset="-122"/>
                <a:ea typeface="等线 Light" panose="02010600030101010101" pitchFamily="2" charset="-122"/>
              </a:rPr>
              <a:t>		</a:t>
            </a:r>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6</a:t>
            </a:r>
            <a:r>
              <a:rPr lang="zh-CN" altLang="en-US" b="1" i="0" u="none" strike="noStrike" kern="100" baseline="0" dirty="0" smtClean="0">
                <a:latin typeface="等线 Light" panose="02010600030101010101" pitchFamily="2" charset="-122"/>
                <a:ea typeface="等线 Light" panose="02010600030101010101" pitchFamily="2" charset="-122"/>
              </a:rPr>
              <a:t>）安全与隐私保护技术</a:t>
            </a:r>
          </a:p>
          <a:p>
            <a:pPr marR="0" lvl="0" rtl="0"/>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 云计算面临的挑战</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1</a:t>
            </a:r>
            <a:r>
              <a:rPr lang="zh-CN" altLang="en-US" b="1" i="0" u="none" strike="noStrike" kern="100" baseline="0" dirty="0" smtClean="0">
                <a:latin typeface="等线 Light" panose="02010600030101010101" pitchFamily="2" charset="-122"/>
                <a:ea typeface="等线 Light" panose="02010600030101010101" pitchFamily="2" charset="-122"/>
              </a:rPr>
              <a:t>）云计算和移动互联网的广泛结合</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2</a:t>
            </a:r>
            <a:r>
              <a:rPr lang="zh-CN" altLang="en-US" b="1" i="0" u="none" strike="noStrike" kern="100" baseline="0" dirty="0" smtClean="0">
                <a:latin typeface="等线 Light" panose="02010600030101010101" pitchFamily="2" charset="-122"/>
                <a:ea typeface="等线 Light" panose="02010600030101010101" pitchFamily="2" charset="-122"/>
              </a:rPr>
              <a:t>）云计算与科学研究的结合</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3</a:t>
            </a:r>
            <a:r>
              <a:rPr lang="zh-CN" altLang="en-US" b="1" i="0" u="none" strike="noStrike" kern="100" baseline="0" dirty="0" smtClean="0">
                <a:latin typeface="等线 Light" panose="02010600030101010101" pitchFamily="2" charset="-122"/>
                <a:ea typeface="等线 Light" panose="02010600030101010101" pitchFamily="2" charset="-122"/>
              </a:rPr>
              <a:t>）端到云的海量数据传输</a:t>
            </a:r>
          </a:p>
          <a:p>
            <a:pPr marR="0" lvl="2" rtl="0"/>
            <a:r>
              <a:rPr lang="zh-CN" altLang="en-US" b="1" i="0" u="none" strike="noStrike" kern="100" baseline="0" dirty="0" smtClean="0">
                <a:latin typeface="等线 Light" panose="02010600030101010101" pitchFamily="2" charset="-122"/>
                <a:ea typeface="等线 Light" panose="02010600030101010101" pitchFamily="2" charset="-122"/>
              </a:rPr>
              <a:t>（</a:t>
            </a:r>
            <a:r>
              <a:rPr lang="en-US" altLang="zh-CN" b="1" i="0" u="none" strike="noStrike" kern="100" baseline="0" dirty="0" smtClean="0">
                <a:latin typeface="等线 Light" panose="02010600030101010101" pitchFamily="2" charset="-122"/>
                <a:ea typeface="等线 Light" panose="02010600030101010101" pitchFamily="2" charset="-122"/>
              </a:rPr>
              <a:t>4</a:t>
            </a:r>
            <a:r>
              <a:rPr lang="zh-CN" altLang="en-US" b="1" i="0" u="none" strike="noStrike" kern="100" baseline="0" dirty="0" smtClean="0">
                <a:latin typeface="等线 Light" panose="02010600030101010101" pitchFamily="2" charset="-122"/>
                <a:ea typeface="等线 Light" panose="02010600030101010101" pitchFamily="2" charset="-122"/>
              </a:rPr>
              <a:t>）大规模应用的部署与调试</a:t>
            </a:r>
            <a:endParaRPr lang="zh-CN" altLang="en-US" b="1" i="0" u="none" strike="noStrike" kern="100" baseline="0" dirty="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37193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1" i="0" u="none" strike="noStrike" kern="2200" baseline="0" smtClean="0">
                <a:latin typeface="等线" panose="02010600030101010101" pitchFamily="2" charset="-122"/>
                <a:ea typeface="等线" panose="02010600030101010101" pitchFamily="2" charset="-122"/>
              </a:rPr>
              <a:t>9.2.3  </a:t>
            </a:r>
            <a:r>
              <a:rPr lang="zh-CN" altLang="en-US" b="1" i="0" u="none" strike="noStrike" kern="2200" baseline="0" smtClean="0">
                <a:latin typeface="等线" panose="02010600030101010101" pitchFamily="2" charset="-122"/>
                <a:ea typeface="等线" panose="02010600030101010101" pitchFamily="2" charset="-122"/>
              </a:rPr>
              <a:t>高性能计算概述</a:t>
            </a:r>
            <a:endParaRPr lang="zh-CN" altLang="en-US" b="1" i="0" u="none" strike="noStrike" kern="2200" baseline="0" smtClean="0">
              <a:latin typeface="Times New Roman" panose="02020603050405020304" pitchFamily="18" charset="0"/>
              <a:ea typeface="等线" panose="02010600030101010101" pitchFamily="2" charset="-122"/>
            </a:endParaRPr>
          </a:p>
        </p:txBody>
      </p:sp>
      <p:sp>
        <p:nvSpPr>
          <p:cNvPr id="3" name="文本占位符 2"/>
          <p:cNvSpPr>
            <a:spLocks noGrp="1"/>
          </p:cNvSpPr>
          <p:nvPr>
            <p:ph type="body" idx="1"/>
          </p:nvPr>
        </p:nvSpPr>
        <p:spPr/>
        <p:txBody>
          <a:bodyPr/>
          <a:lstStyle/>
          <a:p>
            <a:pPr marR="0" lvl="0" rtl="0"/>
            <a:r>
              <a:rPr lang="en-US" altLang="zh-CN" b="1" i="0" u="none" strike="noStrike" kern="100" baseline="0" smtClean="0">
                <a:latin typeface="等线 Light" panose="02010600030101010101" pitchFamily="2" charset="-122"/>
                <a:ea typeface="等线 Light" panose="02010600030101010101" pitchFamily="2" charset="-122"/>
              </a:rPr>
              <a:t>1. </a:t>
            </a:r>
            <a:r>
              <a:rPr lang="zh-CN" altLang="en-US" b="1" i="0" u="none" strike="noStrike" kern="100" baseline="0" smtClean="0">
                <a:latin typeface="等线 Light" panose="02010600030101010101" pitchFamily="2" charset="-122"/>
                <a:ea typeface="等线 Light" panose="02010600030101010101" pitchFamily="2" charset="-122"/>
              </a:rPr>
              <a:t>高性能计算的概念</a:t>
            </a:r>
          </a:p>
          <a:p>
            <a:pPr marR="0" lvl="0" rtl="0"/>
            <a:r>
              <a:rPr lang="en-US" altLang="zh-CN" b="1" i="0" u="none" strike="noStrike" kern="100" baseline="0" smtClean="0">
                <a:latin typeface="等线 Light" panose="02010600030101010101" pitchFamily="2" charset="-122"/>
                <a:ea typeface="等线 Light" panose="02010600030101010101" pitchFamily="2" charset="-122"/>
              </a:rPr>
              <a:t>2. </a:t>
            </a:r>
            <a:r>
              <a:rPr lang="zh-CN" altLang="en-US" b="1" i="0" u="none" strike="noStrike" kern="100" baseline="0" smtClean="0">
                <a:latin typeface="等线 Light" panose="02010600030101010101" pitchFamily="2" charset="-122"/>
                <a:ea typeface="等线 Light" panose="02010600030101010101" pitchFamily="2" charset="-122"/>
              </a:rPr>
              <a:t>高性能计算应用</a:t>
            </a:r>
            <a:endParaRPr lang="zh-CN" altLang="en-US" b="1" i="0" u="none" strike="noStrike" kern="100" baseline="0" smtClean="0">
              <a:latin typeface="Times New Roman" panose="02020603050405020304" pitchFamily="18" charset="0"/>
              <a:ea typeface="等线 Light" panose="02010600030101010101" pitchFamily="2" charset="-122"/>
            </a:endParaRPr>
          </a:p>
        </p:txBody>
      </p:sp>
    </p:spTree>
    <p:extLst>
      <p:ext uri="{BB962C8B-B14F-4D97-AF65-F5344CB8AC3E}">
        <p14:creationId xmlns:p14="http://schemas.microsoft.com/office/powerpoint/2010/main" val="3898704242"/>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TotalTime>
  <Words>1126</Words>
  <Application>Microsoft Office PowerPoint</Application>
  <PresentationFormat>宽屏</PresentationFormat>
  <Paragraphs>127</Paragraphs>
  <Slides>18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等线</vt:lpstr>
      <vt:lpstr>等线 Light</vt:lpstr>
      <vt:lpstr>方正书宋简体</vt:lpstr>
      <vt:lpstr>宋体</vt:lpstr>
      <vt:lpstr>微软雅黑</vt:lpstr>
      <vt:lpstr>Calibri</vt:lpstr>
      <vt:lpstr>Calibri Light</vt:lpstr>
      <vt:lpstr>Times New Roman</vt:lpstr>
      <vt:lpstr>回顾</vt:lpstr>
      <vt:lpstr>第9章  信息技术前沿</vt:lpstr>
      <vt:lpstr>9.1  虚拟现实和增强现实</vt:lpstr>
      <vt:lpstr>9.1.1  虚拟现实</vt:lpstr>
      <vt:lpstr>9.1.1  虚拟现实</vt:lpstr>
      <vt:lpstr>9.1.2  增强现实技术</vt:lpstr>
      <vt:lpstr>9.2  云计算与高性能计算</vt:lpstr>
      <vt:lpstr>9.2.1  云计算基础知识</vt:lpstr>
      <vt:lpstr>9.2.2  云计算的关键技术与挑战</vt:lpstr>
      <vt:lpstr>9.2.3  高性能计算概述</vt:lpstr>
      <vt:lpstr>9.2.4  高性能计算的关键技术与挑战</vt:lpstr>
      <vt:lpstr>9.3  物联网技术</vt:lpstr>
      <vt:lpstr>9.3.2  物联网的体系结构及关键技术</vt:lpstr>
      <vt:lpstr>9.4  大数据技术</vt:lpstr>
      <vt:lpstr>9.4.3 大数据产生的根源</vt:lpstr>
      <vt:lpstr>9.4.4 大数据与未来</vt:lpstr>
      <vt:lpstr>9.5  区块链技术</vt:lpstr>
      <vt:lpstr>9.5.2 区块链的特点</vt:lpstr>
      <vt:lpstr>9.5.3  区块链的工作过程及解决的核心问题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第9章  信息技术前沿</dc:title>
  <dc:creator>eyi0213@sina.com</dc:creator>
  <cp:lastModifiedBy>eyi0213@sina.com</cp:lastModifiedBy>
  <cp:revision>2</cp:revision>
  <dcterms:created xsi:type="dcterms:W3CDTF">2020-09-05T11:54:27Z</dcterms:created>
  <dcterms:modified xsi:type="dcterms:W3CDTF">2020-09-05T12:06:45Z</dcterms:modified>
</cp:coreProperties>
</file>